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5.xml" ContentType="application/vnd.openxmlformats-officedocument.drawingml.chartshapes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6.xml" ContentType="application/vnd.openxmlformats-officedocument.drawingml.chartshapes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7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88" r:id="rId2"/>
    <p:sldId id="287" r:id="rId3"/>
    <p:sldId id="290" r:id="rId4"/>
    <p:sldId id="270" r:id="rId5"/>
    <p:sldId id="279" r:id="rId6"/>
    <p:sldId id="280" r:id="rId7"/>
    <p:sldId id="281" r:id="rId8"/>
    <p:sldId id="282" r:id="rId9"/>
    <p:sldId id="271" r:id="rId10"/>
    <p:sldId id="272" r:id="rId11"/>
    <p:sldId id="284" r:id="rId12"/>
    <p:sldId id="273" r:id="rId13"/>
    <p:sldId id="285" r:id="rId14"/>
    <p:sldId id="266" r:id="rId15"/>
    <p:sldId id="269" r:id="rId16"/>
    <p:sldId id="267" r:id="rId17"/>
    <p:sldId id="257" r:id="rId18"/>
    <p:sldId id="283" r:id="rId19"/>
    <p:sldId id="264" r:id="rId20"/>
    <p:sldId id="263" r:id="rId21"/>
    <p:sldId id="265" r:id="rId22"/>
    <p:sldId id="286" r:id="rId23"/>
    <p:sldId id="274" r:id="rId24"/>
    <p:sldId id="275" r:id="rId25"/>
    <p:sldId id="276" r:id="rId26"/>
    <p:sldId id="277" r:id="rId27"/>
    <p:sldId id="291" r:id="rId28"/>
    <p:sldId id="289" r:id="rId2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088801399825004E-2"/>
          <c:y val="6.1732718539678703E-2"/>
          <c:w val="0.51601086322542999"/>
          <c:h val="0.9382672814603210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Small Group Instruction</c:v>
                </c:pt>
                <c:pt idx="1">
                  <c:v>Planning With Teachers</c:v>
                </c:pt>
                <c:pt idx="2">
                  <c:v>Building resources</c:v>
                </c:pt>
                <c:pt idx="3">
                  <c:v>Professional Development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0.55000000000000004</c:v>
                </c:pt>
                <c:pt idx="1">
                  <c:v>0.2</c:v>
                </c:pt>
                <c:pt idx="2">
                  <c:v>0.2</c:v>
                </c:pt>
                <c:pt idx="3">
                  <c:v>0.05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841887819578"/>
          <c:y val="6.1732718539678703E-2"/>
          <c:w val="0.51601086322542999"/>
          <c:h val="0.9382672814603210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Small Group Inst.</c:v>
                </c:pt>
                <c:pt idx="1">
                  <c:v>Planning with teachers</c:v>
                </c:pt>
                <c:pt idx="2">
                  <c:v>Resource Building</c:v>
                </c:pt>
                <c:pt idx="3">
                  <c:v>Prof. Develop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0.51</c:v>
                </c:pt>
                <c:pt idx="1">
                  <c:v>0.11</c:v>
                </c:pt>
                <c:pt idx="2">
                  <c:v>0.34</c:v>
                </c:pt>
                <c:pt idx="3">
                  <c:v>0.04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Small Group Instruction</c:v>
                </c:pt>
                <c:pt idx="1">
                  <c:v>Planning with teachers</c:v>
                </c:pt>
                <c:pt idx="2">
                  <c:v>Resource Building</c:v>
                </c:pt>
                <c:pt idx="3">
                  <c:v>Professional Development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0.8</c:v>
                </c:pt>
                <c:pt idx="1">
                  <c:v>0.05</c:v>
                </c:pt>
                <c:pt idx="2">
                  <c:v>0.13</c:v>
                </c:pt>
                <c:pt idx="3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Small Group Instruction</c:v>
                </c:pt>
                <c:pt idx="1">
                  <c:v>Professional Dev</c:v>
                </c:pt>
                <c:pt idx="2">
                  <c:v>Resources</c:v>
                </c:pt>
                <c:pt idx="3">
                  <c:v>Planning</c:v>
                </c:pt>
                <c:pt idx="5">
                  <c:v>Lead Teacher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15</c:v>
                </c:pt>
                <c:pt idx="1">
                  <c:v>5</c:v>
                </c:pt>
                <c:pt idx="2">
                  <c:v>6</c:v>
                </c:pt>
                <c:pt idx="3">
                  <c:v>10</c:v>
                </c:pt>
                <c:pt idx="5">
                  <c:v>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Planning with teachers </c:v>
                </c:pt>
                <c:pt idx="1">
                  <c:v>Data</c:v>
                </c:pt>
                <c:pt idx="2">
                  <c:v>Resource Buildiing</c:v>
                </c:pt>
                <c:pt idx="3">
                  <c:v>Professional Development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10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Intervention Planning</c:v>
                </c:pt>
                <c:pt idx="1">
                  <c:v>Plan with teachers</c:v>
                </c:pt>
                <c:pt idx="2">
                  <c:v>Data</c:v>
                </c:pt>
                <c:pt idx="3">
                  <c:v>Professional Development</c:v>
                </c:pt>
                <c:pt idx="4">
                  <c:v>Resource Building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30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Data Facilitator/Analysis</c:v>
                </c:pt>
                <c:pt idx="1">
                  <c:v>Build Resources</c:v>
                </c:pt>
                <c:pt idx="2">
                  <c:v>Professional Development</c:v>
                </c:pt>
                <c:pt idx="3">
                  <c:v>Plan with teachers </c:v>
                </c:pt>
                <c:pt idx="4">
                  <c:v>Assist Remediation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</c:v>
                </c:pt>
                <c:pt idx="1">
                  <c:v>20</c:v>
                </c:pt>
                <c:pt idx="2">
                  <c:v>25</c:v>
                </c:pt>
                <c:pt idx="3">
                  <c:v>20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A9D747-4E71-4ED0-8513-50BC74818DEA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5DCCCF-F715-4263-938D-4FA53D25AC3C}">
      <dgm:prSet phldrT="[Text]"/>
      <dgm:spPr/>
      <dgm:t>
        <a:bodyPr/>
        <a:lstStyle/>
        <a:p>
          <a:r>
            <a:rPr lang="en-US" dirty="0" smtClean="0"/>
            <a:t>Lead to Learn</a:t>
          </a:r>
          <a:endParaRPr lang="en-US" dirty="0"/>
        </a:p>
      </dgm:t>
    </dgm:pt>
    <dgm:pt modelId="{8BF4CD48-ACA1-4F59-8D5E-A89B455DF158}" type="parTrans" cxnId="{3656B3F1-D4BF-421F-9F65-E7C86B4718CE}">
      <dgm:prSet/>
      <dgm:spPr/>
      <dgm:t>
        <a:bodyPr/>
        <a:lstStyle/>
        <a:p>
          <a:endParaRPr lang="en-US"/>
        </a:p>
      </dgm:t>
    </dgm:pt>
    <dgm:pt modelId="{7DCE7CB2-A679-4204-BBD3-1A72AE5CB740}" type="sibTrans" cxnId="{3656B3F1-D4BF-421F-9F65-E7C86B4718CE}">
      <dgm:prSet/>
      <dgm:spPr/>
      <dgm:t>
        <a:bodyPr/>
        <a:lstStyle/>
        <a:p>
          <a:endParaRPr lang="en-US"/>
        </a:p>
      </dgm:t>
    </dgm:pt>
    <dgm:pt modelId="{EA493C52-CF42-4119-AABE-BA6AE6971EB2}">
      <dgm:prSet phldrT="[Text]"/>
      <dgm:spPr/>
      <dgm:t>
        <a:bodyPr/>
        <a:lstStyle/>
        <a:p>
          <a:r>
            <a:rPr lang="en-US" dirty="0" smtClean="0"/>
            <a:t>Teachers</a:t>
          </a:r>
          <a:endParaRPr lang="en-US" dirty="0"/>
        </a:p>
      </dgm:t>
    </dgm:pt>
    <dgm:pt modelId="{791C6F2E-1AE0-4DFD-9CDC-EF8145A204E9}" type="parTrans" cxnId="{A8040913-CE9C-4866-A040-EC9B08EB28A2}">
      <dgm:prSet/>
      <dgm:spPr/>
      <dgm:t>
        <a:bodyPr/>
        <a:lstStyle/>
        <a:p>
          <a:endParaRPr lang="en-US"/>
        </a:p>
      </dgm:t>
    </dgm:pt>
    <dgm:pt modelId="{4BFFE70D-06C0-404A-A974-5076676AF0CD}" type="sibTrans" cxnId="{A8040913-CE9C-4866-A040-EC9B08EB28A2}">
      <dgm:prSet/>
      <dgm:spPr/>
      <dgm:t>
        <a:bodyPr/>
        <a:lstStyle/>
        <a:p>
          <a:endParaRPr lang="en-US"/>
        </a:p>
      </dgm:t>
    </dgm:pt>
    <dgm:pt modelId="{F16F470A-19F0-4CFA-A5E8-572D9FA2D2BE}">
      <dgm:prSet phldrT="[Text]"/>
      <dgm:spPr/>
      <dgm:t>
        <a:bodyPr/>
        <a:lstStyle/>
        <a:p>
          <a:r>
            <a:rPr lang="en-US" dirty="0" smtClean="0"/>
            <a:t>Coaches</a:t>
          </a:r>
          <a:endParaRPr lang="en-US" dirty="0"/>
        </a:p>
      </dgm:t>
    </dgm:pt>
    <dgm:pt modelId="{74D9EC3F-D802-4735-B041-B7F72225850B}" type="parTrans" cxnId="{39007BF8-601B-4602-BD57-3B5CEC194E6A}">
      <dgm:prSet/>
      <dgm:spPr/>
      <dgm:t>
        <a:bodyPr/>
        <a:lstStyle/>
        <a:p>
          <a:endParaRPr lang="en-US"/>
        </a:p>
      </dgm:t>
    </dgm:pt>
    <dgm:pt modelId="{1E3B2045-B8BD-44EC-BD21-ECAEA8A4AF8A}" type="sibTrans" cxnId="{39007BF8-601B-4602-BD57-3B5CEC194E6A}">
      <dgm:prSet/>
      <dgm:spPr/>
      <dgm:t>
        <a:bodyPr/>
        <a:lstStyle/>
        <a:p>
          <a:endParaRPr lang="en-US"/>
        </a:p>
      </dgm:t>
    </dgm:pt>
    <dgm:pt modelId="{FD5CC00A-A045-446F-9F28-F8C9E0AB0ECF}">
      <dgm:prSet phldrT="[Text]"/>
      <dgm:spPr/>
      <dgm:t>
        <a:bodyPr/>
        <a:lstStyle/>
        <a:p>
          <a:r>
            <a:rPr lang="en-US" dirty="0" smtClean="0"/>
            <a:t>Teachers</a:t>
          </a:r>
          <a:endParaRPr lang="en-US" dirty="0"/>
        </a:p>
      </dgm:t>
    </dgm:pt>
    <dgm:pt modelId="{1A3D84E1-E0A4-4117-ACB7-325BCB791395}" type="parTrans" cxnId="{5C318E7E-71CD-4529-998D-3622A6BBE56B}">
      <dgm:prSet/>
      <dgm:spPr/>
      <dgm:t>
        <a:bodyPr/>
        <a:lstStyle/>
        <a:p>
          <a:endParaRPr lang="en-US"/>
        </a:p>
      </dgm:t>
    </dgm:pt>
    <dgm:pt modelId="{249D831E-E2FB-4FD2-B819-467AB13FA506}" type="sibTrans" cxnId="{5C318E7E-71CD-4529-998D-3622A6BBE56B}">
      <dgm:prSet/>
      <dgm:spPr/>
      <dgm:t>
        <a:bodyPr/>
        <a:lstStyle/>
        <a:p>
          <a:endParaRPr lang="en-US"/>
        </a:p>
      </dgm:t>
    </dgm:pt>
    <dgm:pt modelId="{1BF3509C-4886-4A68-926D-15C233B55661}" type="pres">
      <dgm:prSet presAssocID="{F6A9D747-4E71-4ED0-8513-50BC74818DE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00D2734-4D21-4D0E-AA6C-42E8FFAA11DE}" type="pres">
      <dgm:prSet presAssocID="{3A5DCCCF-F715-4263-938D-4FA53D25AC3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6C9A3D-69C1-4B42-A547-57A3BA98E6C2}" type="pres">
      <dgm:prSet presAssocID="{3A5DCCCF-F715-4263-938D-4FA53D25AC3C}" presName="spNode" presStyleCnt="0"/>
      <dgm:spPr/>
    </dgm:pt>
    <dgm:pt modelId="{14DA03B0-40B4-4BBF-B8D5-9E10205F6F25}" type="pres">
      <dgm:prSet presAssocID="{7DCE7CB2-A679-4204-BBD3-1A72AE5CB740}" presName="sibTrans" presStyleLbl="sibTrans1D1" presStyleIdx="0" presStyleCnt="4"/>
      <dgm:spPr/>
      <dgm:t>
        <a:bodyPr/>
        <a:lstStyle/>
        <a:p>
          <a:endParaRPr lang="en-US"/>
        </a:p>
      </dgm:t>
    </dgm:pt>
    <dgm:pt modelId="{2315E373-F16E-41A9-ABA7-F0A6E5C81755}" type="pres">
      <dgm:prSet presAssocID="{EA493C52-CF42-4119-AABE-BA6AE6971EB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0F4FE3-6994-42EE-9887-90EC3AB65786}" type="pres">
      <dgm:prSet presAssocID="{EA493C52-CF42-4119-AABE-BA6AE6971EB2}" presName="spNode" presStyleCnt="0"/>
      <dgm:spPr/>
    </dgm:pt>
    <dgm:pt modelId="{F5325573-E098-45A9-9335-C740AC4CC85E}" type="pres">
      <dgm:prSet presAssocID="{4BFFE70D-06C0-404A-A974-5076676AF0CD}" presName="sibTrans" presStyleLbl="sibTrans1D1" presStyleIdx="1" presStyleCnt="4"/>
      <dgm:spPr/>
      <dgm:t>
        <a:bodyPr/>
        <a:lstStyle/>
        <a:p>
          <a:endParaRPr lang="en-US"/>
        </a:p>
      </dgm:t>
    </dgm:pt>
    <dgm:pt modelId="{994AD748-0D29-4191-9E24-AE95CF2EEBDA}" type="pres">
      <dgm:prSet presAssocID="{F16F470A-19F0-4CFA-A5E8-572D9FA2D2B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C65A9D-A7C1-4187-8441-45ECE2667FE4}" type="pres">
      <dgm:prSet presAssocID="{F16F470A-19F0-4CFA-A5E8-572D9FA2D2BE}" presName="spNode" presStyleCnt="0"/>
      <dgm:spPr/>
    </dgm:pt>
    <dgm:pt modelId="{1330E797-619A-4DD5-A8BF-AB965D465493}" type="pres">
      <dgm:prSet presAssocID="{1E3B2045-B8BD-44EC-BD21-ECAEA8A4AF8A}" presName="sibTrans" presStyleLbl="sibTrans1D1" presStyleIdx="2" presStyleCnt="4"/>
      <dgm:spPr/>
      <dgm:t>
        <a:bodyPr/>
        <a:lstStyle/>
        <a:p>
          <a:endParaRPr lang="en-US"/>
        </a:p>
      </dgm:t>
    </dgm:pt>
    <dgm:pt modelId="{8997A418-46AD-4FB7-893A-3D2C81F09FCB}" type="pres">
      <dgm:prSet presAssocID="{FD5CC00A-A045-446F-9F28-F8C9E0AB0EC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679C6A-D871-4890-A209-D5D92446DEFD}" type="pres">
      <dgm:prSet presAssocID="{FD5CC00A-A045-446F-9F28-F8C9E0AB0ECF}" presName="spNode" presStyleCnt="0"/>
      <dgm:spPr/>
    </dgm:pt>
    <dgm:pt modelId="{13CDD662-8618-4061-AB93-331C0CEC5771}" type="pres">
      <dgm:prSet presAssocID="{249D831E-E2FB-4FD2-B819-467AB13FA506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1897772C-E381-4B3F-9D4D-20E94F8371BF}" type="presOf" srcId="{249D831E-E2FB-4FD2-B819-467AB13FA506}" destId="{13CDD662-8618-4061-AB93-331C0CEC5771}" srcOrd="0" destOrd="0" presId="urn:microsoft.com/office/officeart/2005/8/layout/cycle5"/>
    <dgm:cxn modelId="{A8040913-CE9C-4866-A040-EC9B08EB28A2}" srcId="{F6A9D747-4E71-4ED0-8513-50BC74818DEA}" destId="{EA493C52-CF42-4119-AABE-BA6AE6971EB2}" srcOrd="1" destOrd="0" parTransId="{791C6F2E-1AE0-4DFD-9CDC-EF8145A204E9}" sibTransId="{4BFFE70D-06C0-404A-A974-5076676AF0CD}"/>
    <dgm:cxn modelId="{8C24A5C2-831A-43AB-BD1F-1E2CE51CEBF4}" type="presOf" srcId="{FD5CC00A-A045-446F-9F28-F8C9E0AB0ECF}" destId="{8997A418-46AD-4FB7-893A-3D2C81F09FCB}" srcOrd="0" destOrd="0" presId="urn:microsoft.com/office/officeart/2005/8/layout/cycle5"/>
    <dgm:cxn modelId="{582E5AEB-3E64-43A2-9B3D-94887435F8F9}" type="presOf" srcId="{1E3B2045-B8BD-44EC-BD21-ECAEA8A4AF8A}" destId="{1330E797-619A-4DD5-A8BF-AB965D465493}" srcOrd="0" destOrd="0" presId="urn:microsoft.com/office/officeart/2005/8/layout/cycle5"/>
    <dgm:cxn modelId="{D058D5C7-8C65-4D4A-BD06-0A6ED86CE6FC}" type="presOf" srcId="{EA493C52-CF42-4119-AABE-BA6AE6971EB2}" destId="{2315E373-F16E-41A9-ABA7-F0A6E5C81755}" srcOrd="0" destOrd="0" presId="urn:microsoft.com/office/officeart/2005/8/layout/cycle5"/>
    <dgm:cxn modelId="{3656B3F1-D4BF-421F-9F65-E7C86B4718CE}" srcId="{F6A9D747-4E71-4ED0-8513-50BC74818DEA}" destId="{3A5DCCCF-F715-4263-938D-4FA53D25AC3C}" srcOrd="0" destOrd="0" parTransId="{8BF4CD48-ACA1-4F59-8D5E-A89B455DF158}" sibTransId="{7DCE7CB2-A679-4204-BBD3-1A72AE5CB740}"/>
    <dgm:cxn modelId="{CAC2DEE4-6597-49A9-B226-769650A633D4}" type="presOf" srcId="{4BFFE70D-06C0-404A-A974-5076676AF0CD}" destId="{F5325573-E098-45A9-9335-C740AC4CC85E}" srcOrd="0" destOrd="0" presId="urn:microsoft.com/office/officeart/2005/8/layout/cycle5"/>
    <dgm:cxn modelId="{39007BF8-601B-4602-BD57-3B5CEC194E6A}" srcId="{F6A9D747-4E71-4ED0-8513-50BC74818DEA}" destId="{F16F470A-19F0-4CFA-A5E8-572D9FA2D2BE}" srcOrd="2" destOrd="0" parTransId="{74D9EC3F-D802-4735-B041-B7F72225850B}" sibTransId="{1E3B2045-B8BD-44EC-BD21-ECAEA8A4AF8A}"/>
    <dgm:cxn modelId="{5D1DA245-7501-41AA-ACA5-8C79BDA3ED71}" type="presOf" srcId="{F16F470A-19F0-4CFA-A5E8-572D9FA2D2BE}" destId="{994AD748-0D29-4191-9E24-AE95CF2EEBDA}" srcOrd="0" destOrd="0" presId="urn:microsoft.com/office/officeart/2005/8/layout/cycle5"/>
    <dgm:cxn modelId="{99507C0C-C32B-42E7-AD11-6D2C21FA30C2}" type="presOf" srcId="{3A5DCCCF-F715-4263-938D-4FA53D25AC3C}" destId="{400D2734-4D21-4D0E-AA6C-42E8FFAA11DE}" srcOrd="0" destOrd="0" presId="urn:microsoft.com/office/officeart/2005/8/layout/cycle5"/>
    <dgm:cxn modelId="{DA709D01-19DC-4974-B572-C6E703B10458}" type="presOf" srcId="{7DCE7CB2-A679-4204-BBD3-1A72AE5CB740}" destId="{14DA03B0-40B4-4BBF-B8D5-9E10205F6F25}" srcOrd="0" destOrd="0" presId="urn:microsoft.com/office/officeart/2005/8/layout/cycle5"/>
    <dgm:cxn modelId="{A22CDEB0-28AA-4F6F-B2F4-C0AEF3890EFE}" type="presOf" srcId="{F6A9D747-4E71-4ED0-8513-50BC74818DEA}" destId="{1BF3509C-4886-4A68-926D-15C233B55661}" srcOrd="0" destOrd="0" presId="urn:microsoft.com/office/officeart/2005/8/layout/cycle5"/>
    <dgm:cxn modelId="{5C318E7E-71CD-4529-998D-3622A6BBE56B}" srcId="{F6A9D747-4E71-4ED0-8513-50BC74818DEA}" destId="{FD5CC00A-A045-446F-9F28-F8C9E0AB0ECF}" srcOrd="3" destOrd="0" parTransId="{1A3D84E1-E0A4-4117-ACB7-325BCB791395}" sibTransId="{249D831E-E2FB-4FD2-B819-467AB13FA506}"/>
    <dgm:cxn modelId="{6A2D994A-1D3A-408A-8CE9-6677D7E83D72}" type="presParOf" srcId="{1BF3509C-4886-4A68-926D-15C233B55661}" destId="{400D2734-4D21-4D0E-AA6C-42E8FFAA11DE}" srcOrd="0" destOrd="0" presId="urn:microsoft.com/office/officeart/2005/8/layout/cycle5"/>
    <dgm:cxn modelId="{2B221D4B-A1A2-4C27-94BE-9874CD40A34A}" type="presParOf" srcId="{1BF3509C-4886-4A68-926D-15C233B55661}" destId="{FD6C9A3D-69C1-4B42-A547-57A3BA98E6C2}" srcOrd="1" destOrd="0" presId="urn:microsoft.com/office/officeart/2005/8/layout/cycle5"/>
    <dgm:cxn modelId="{6ACE9BB8-D2E9-4627-AB8E-3E8B111F612E}" type="presParOf" srcId="{1BF3509C-4886-4A68-926D-15C233B55661}" destId="{14DA03B0-40B4-4BBF-B8D5-9E10205F6F25}" srcOrd="2" destOrd="0" presId="urn:microsoft.com/office/officeart/2005/8/layout/cycle5"/>
    <dgm:cxn modelId="{A08D3933-B0DD-493D-9DFE-CA8B6E0F5F6F}" type="presParOf" srcId="{1BF3509C-4886-4A68-926D-15C233B55661}" destId="{2315E373-F16E-41A9-ABA7-F0A6E5C81755}" srcOrd="3" destOrd="0" presId="urn:microsoft.com/office/officeart/2005/8/layout/cycle5"/>
    <dgm:cxn modelId="{4BED7C30-BCA9-4C2C-9FF3-B5E416473540}" type="presParOf" srcId="{1BF3509C-4886-4A68-926D-15C233B55661}" destId="{F00F4FE3-6994-42EE-9887-90EC3AB65786}" srcOrd="4" destOrd="0" presId="urn:microsoft.com/office/officeart/2005/8/layout/cycle5"/>
    <dgm:cxn modelId="{42A55A07-30E0-41C2-82F1-54354562B8E5}" type="presParOf" srcId="{1BF3509C-4886-4A68-926D-15C233B55661}" destId="{F5325573-E098-45A9-9335-C740AC4CC85E}" srcOrd="5" destOrd="0" presId="urn:microsoft.com/office/officeart/2005/8/layout/cycle5"/>
    <dgm:cxn modelId="{5D5780F7-725D-4BB0-9426-012E6E68F0A4}" type="presParOf" srcId="{1BF3509C-4886-4A68-926D-15C233B55661}" destId="{994AD748-0D29-4191-9E24-AE95CF2EEBDA}" srcOrd="6" destOrd="0" presId="urn:microsoft.com/office/officeart/2005/8/layout/cycle5"/>
    <dgm:cxn modelId="{DA0870EF-1C75-40C4-A0C3-04274B2F2A75}" type="presParOf" srcId="{1BF3509C-4886-4A68-926D-15C233B55661}" destId="{D8C65A9D-A7C1-4187-8441-45ECE2667FE4}" srcOrd="7" destOrd="0" presId="urn:microsoft.com/office/officeart/2005/8/layout/cycle5"/>
    <dgm:cxn modelId="{4C45A911-67D7-4244-9670-B03ABDFAA477}" type="presParOf" srcId="{1BF3509C-4886-4A68-926D-15C233B55661}" destId="{1330E797-619A-4DD5-A8BF-AB965D465493}" srcOrd="8" destOrd="0" presId="urn:microsoft.com/office/officeart/2005/8/layout/cycle5"/>
    <dgm:cxn modelId="{85573D2D-F708-458E-8849-1B9C6A0156CF}" type="presParOf" srcId="{1BF3509C-4886-4A68-926D-15C233B55661}" destId="{8997A418-46AD-4FB7-893A-3D2C81F09FCB}" srcOrd="9" destOrd="0" presId="urn:microsoft.com/office/officeart/2005/8/layout/cycle5"/>
    <dgm:cxn modelId="{1C8F4DC9-BEE7-499E-AFE9-0AB175297DD1}" type="presParOf" srcId="{1BF3509C-4886-4A68-926D-15C233B55661}" destId="{5E679C6A-D871-4890-A209-D5D92446DEFD}" srcOrd="10" destOrd="0" presId="urn:microsoft.com/office/officeart/2005/8/layout/cycle5"/>
    <dgm:cxn modelId="{606D7AED-81F4-4589-A333-D20D6783C18E}" type="presParOf" srcId="{1BF3509C-4886-4A68-926D-15C233B55661}" destId="{13CDD662-8618-4061-AB93-331C0CEC5771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0D2734-4D21-4D0E-AA6C-42E8FFAA11DE}">
      <dsp:nvSpPr>
        <dsp:cNvPr id="0" name=""/>
        <dsp:cNvSpPr/>
      </dsp:nvSpPr>
      <dsp:spPr>
        <a:xfrm>
          <a:off x="3306105" y="1624"/>
          <a:ext cx="1617389" cy="10513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Lead to Learn</a:t>
          </a:r>
          <a:endParaRPr lang="en-US" sz="2600" kern="1200" dirty="0"/>
        </a:p>
      </dsp:txBody>
      <dsp:txXfrm>
        <a:off x="3357425" y="52944"/>
        <a:ext cx="1514749" cy="948663"/>
      </dsp:txXfrm>
    </dsp:sp>
    <dsp:sp modelId="{14DA03B0-40B4-4BBF-B8D5-9E10205F6F25}">
      <dsp:nvSpPr>
        <dsp:cNvPr id="0" name=""/>
        <dsp:cNvSpPr/>
      </dsp:nvSpPr>
      <dsp:spPr>
        <a:xfrm>
          <a:off x="2379094" y="527276"/>
          <a:ext cx="3471410" cy="3471410"/>
        </a:xfrm>
        <a:custGeom>
          <a:avLst/>
          <a:gdLst/>
          <a:ahLst/>
          <a:cxnLst/>
          <a:rect l="0" t="0" r="0" b="0"/>
          <a:pathLst>
            <a:path>
              <a:moveTo>
                <a:pt x="2767324" y="339841"/>
              </a:moveTo>
              <a:arcTo wR="1735705" hR="1735705" stAng="18387985" swAng="163248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15E373-F16E-41A9-ABA7-F0A6E5C81755}">
      <dsp:nvSpPr>
        <dsp:cNvPr id="0" name=""/>
        <dsp:cNvSpPr/>
      </dsp:nvSpPr>
      <dsp:spPr>
        <a:xfrm>
          <a:off x="5041810" y="1737329"/>
          <a:ext cx="1617389" cy="10513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Teachers</a:t>
          </a:r>
          <a:endParaRPr lang="en-US" sz="2600" kern="1200" dirty="0"/>
        </a:p>
      </dsp:txBody>
      <dsp:txXfrm>
        <a:off x="5093130" y="1788649"/>
        <a:ext cx="1514749" cy="948663"/>
      </dsp:txXfrm>
    </dsp:sp>
    <dsp:sp modelId="{F5325573-E098-45A9-9335-C740AC4CC85E}">
      <dsp:nvSpPr>
        <dsp:cNvPr id="0" name=""/>
        <dsp:cNvSpPr/>
      </dsp:nvSpPr>
      <dsp:spPr>
        <a:xfrm>
          <a:off x="2379094" y="527276"/>
          <a:ext cx="3471410" cy="3471410"/>
        </a:xfrm>
        <a:custGeom>
          <a:avLst/>
          <a:gdLst/>
          <a:ahLst/>
          <a:cxnLst/>
          <a:rect l="0" t="0" r="0" b="0"/>
          <a:pathLst>
            <a:path>
              <a:moveTo>
                <a:pt x="3291399" y="2505437"/>
              </a:moveTo>
              <a:arcTo wR="1735705" hR="1735705" stAng="1579527" swAng="163248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4AD748-0D29-4191-9E24-AE95CF2EEBDA}">
      <dsp:nvSpPr>
        <dsp:cNvPr id="0" name=""/>
        <dsp:cNvSpPr/>
      </dsp:nvSpPr>
      <dsp:spPr>
        <a:xfrm>
          <a:off x="3306105" y="3473035"/>
          <a:ext cx="1617389" cy="10513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Coaches</a:t>
          </a:r>
          <a:endParaRPr lang="en-US" sz="2600" kern="1200" dirty="0"/>
        </a:p>
      </dsp:txBody>
      <dsp:txXfrm>
        <a:off x="3357425" y="3524355"/>
        <a:ext cx="1514749" cy="948663"/>
      </dsp:txXfrm>
    </dsp:sp>
    <dsp:sp modelId="{1330E797-619A-4DD5-A8BF-AB965D465493}">
      <dsp:nvSpPr>
        <dsp:cNvPr id="0" name=""/>
        <dsp:cNvSpPr/>
      </dsp:nvSpPr>
      <dsp:spPr>
        <a:xfrm>
          <a:off x="2379094" y="527276"/>
          <a:ext cx="3471410" cy="3471410"/>
        </a:xfrm>
        <a:custGeom>
          <a:avLst/>
          <a:gdLst/>
          <a:ahLst/>
          <a:cxnLst/>
          <a:rect l="0" t="0" r="0" b="0"/>
          <a:pathLst>
            <a:path>
              <a:moveTo>
                <a:pt x="704086" y="3131568"/>
              </a:moveTo>
              <a:arcTo wR="1735705" hR="1735705" stAng="7587985" swAng="163248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97A418-46AD-4FB7-893A-3D2C81F09FCB}">
      <dsp:nvSpPr>
        <dsp:cNvPr id="0" name=""/>
        <dsp:cNvSpPr/>
      </dsp:nvSpPr>
      <dsp:spPr>
        <a:xfrm>
          <a:off x="1570399" y="1737329"/>
          <a:ext cx="1617389" cy="10513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Teachers</a:t>
          </a:r>
          <a:endParaRPr lang="en-US" sz="2600" kern="1200" dirty="0"/>
        </a:p>
      </dsp:txBody>
      <dsp:txXfrm>
        <a:off x="1621719" y="1788649"/>
        <a:ext cx="1514749" cy="948663"/>
      </dsp:txXfrm>
    </dsp:sp>
    <dsp:sp modelId="{13CDD662-8618-4061-AB93-331C0CEC5771}">
      <dsp:nvSpPr>
        <dsp:cNvPr id="0" name=""/>
        <dsp:cNvSpPr/>
      </dsp:nvSpPr>
      <dsp:spPr>
        <a:xfrm>
          <a:off x="2379094" y="527276"/>
          <a:ext cx="3471410" cy="3471410"/>
        </a:xfrm>
        <a:custGeom>
          <a:avLst/>
          <a:gdLst/>
          <a:ahLst/>
          <a:cxnLst/>
          <a:rect l="0" t="0" r="0" b="0"/>
          <a:pathLst>
            <a:path>
              <a:moveTo>
                <a:pt x="180010" y="965973"/>
              </a:moveTo>
              <a:arcTo wR="1735705" hR="1735705" stAng="12379527" swAng="163248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0.36111</cdr:x>
      <cdr:y>0.4209</cdr:y>
    </cdr:from>
    <cdr:to>
      <cdr:x>0.59259</cdr:x>
      <cdr:y>0.75762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71800" y="1905000"/>
          <a:ext cx="1904988" cy="1523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200" dirty="0" smtClean="0">
              <a:latin typeface="Aharoni" pitchFamily="2" charset="-79"/>
              <a:cs typeface="Aharoni" pitchFamily="2" charset="-79"/>
            </a:rPr>
            <a:t>Small Group Instruction 	55%</a:t>
          </a:r>
          <a:endParaRPr lang="en-US" sz="2200" dirty="0"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0.05556</cdr:x>
      <cdr:y>0.25254</cdr:y>
    </cdr:from>
    <cdr:to>
      <cdr:x>0.32408</cdr:x>
      <cdr:y>0.47141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57200" y="1143000"/>
          <a:ext cx="2209813" cy="9905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 smtClean="0">
              <a:latin typeface="Aharoni" pitchFamily="2" charset="-79"/>
              <a:cs typeface="Aharoni" pitchFamily="2" charset="-79"/>
            </a:rPr>
            <a:t>Building Resources 20%</a:t>
          </a:r>
          <a:endParaRPr lang="en-US" sz="2000" dirty="0"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0.17593</cdr:x>
      <cdr:y>0</cdr:y>
    </cdr:from>
    <cdr:to>
      <cdr:x>0.43519</cdr:x>
      <cdr:y>0.31988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447800" y="0"/>
          <a:ext cx="2133606" cy="14477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 smtClean="0">
              <a:latin typeface="Aharoni" pitchFamily="2" charset="-79"/>
              <a:cs typeface="Aharoni" pitchFamily="2" charset="-79"/>
            </a:rPr>
            <a:t>Professional Development 	5</a:t>
          </a:r>
          <a:r>
            <a:rPr lang="en-US" sz="2400" dirty="0" smtClean="0">
              <a:latin typeface="Aharoni" pitchFamily="2" charset="-79"/>
              <a:cs typeface="Aharoni" pitchFamily="2" charset="-79"/>
            </a:rPr>
            <a:t>%</a:t>
          </a:r>
          <a:endParaRPr lang="en-US" sz="2400" dirty="0"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0.11111</cdr:x>
      <cdr:y>0.62294</cdr:y>
    </cdr:from>
    <cdr:to>
      <cdr:x>0.33333</cdr:x>
      <cdr:y>0.94283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14400" y="2819400"/>
          <a:ext cx="1828782" cy="14478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200" dirty="0" smtClean="0">
              <a:latin typeface="Aharoni" pitchFamily="2" charset="-79"/>
              <a:cs typeface="Aharoni" pitchFamily="2" charset="-79"/>
            </a:rPr>
            <a:t>Planning with Teachers 20</a:t>
          </a:r>
          <a:r>
            <a:rPr lang="en-US" sz="2000" dirty="0" smtClean="0">
              <a:latin typeface="Aharoni" pitchFamily="2" charset="-79"/>
              <a:cs typeface="Aharoni" pitchFamily="2" charset="-79"/>
            </a:rPr>
            <a:t>%</a:t>
          </a:r>
          <a:endParaRPr lang="en-US" sz="2000" dirty="0"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0.32407</cdr:x>
      <cdr:y>0.21887</cdr:y>
    </cdr:from>
    <cdr:to>
      <cdr:x>0.33333</cdr:x>
      <cdr:y>0.31989</cdr:y>
    </cdr:to>
    <cdr:cxnSp macro="">
      <cdr:nvCxnSpPr>
        <cdr:cNvPr id="7" name="Straight Arrow Connector 6"/>
        <cdr:cNvCxnSpPr/>
      </cdr:nvCxnSpPr>
      <cdr:spPr>
        <a:xfrm xmlns:a="http://schemas.openxmlformats.org/drawingml/2006/main">
          <a:off x="2667000" y="990600"/>
          <a:ext cx="76200" cy="4572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0.42593</cdr:x>
      <cdr:y>0.40407</cdr:y>
    </cdr:from>
    <cdr:to>
      <cdr:x>0.73148</cdr:x>
      <cdr:y>0.63978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05200" y="1828800"/>
          <a:ext cx="2514554" cy="10668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 smtClean="0">
              <a:solidFill>
                <a:schemeClr val="tx1"/>
              </a:solidFill>
              <a:latin typeface="Aharoni" pitchFamily="2" charset="-79"/>
              <a:cs typeface="Aharoni" pitchFamily="2" charset="-79"/>
            </a:rPr>
            <a:t>Small Group Instruction 51%</a:t>
          </a:r>
          <a:endParaRPr lang="en-US" sz="2000" dirty="0">
            <a:solidFill>
              <a:schemeClr val="tx1"/>
            </a:solidFill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0.25926</cdr:x>
      <cdr:y>0.77447</cdr:y>
    </cdr:from>
    <cdr:to>
      <cdr:x>0.49074</cdr:x>
      <cdr:y>0.95966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133600" y="3505200"/>
          <a:ext cx="1904987" cy="8382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600" dirty="0" smtClean="0">
              <a:solidFill>
                <a:schemeClr val="tx1"/>
              </a:solidFill>
              <a:latin typeface="Aharoni" pitchFamily="2" charset="-79"/>
              <a:cs typeface="Aharoni" pitchFamily="2" charset="-79"/>
            </a:rPr>
            <a:t>Planning with teachers 11%</a:t>
          </a:r>
          <a:endParaRPr lang="en-US" sz="1600" dirty="0">
            <a:solidFill>
              <a:schemeClr val="tx1"/>
            </a:solidFill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0.23148</cdr:x>
      <cdr:y>0</cdr:y>
    </cdr:from>
    <cdr:to>
      <cdr:x>0.48148</cdr:x>
      <cdr:y>0.13469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905000" y="-1600200"/>
          <a:ext cx="2057400" cy="609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600" dirty="0" smtClean="0">
              <a:latin typeface="Aharoni" pitchFamily="2" charset="-79"/>
              <a:cs typeface="Aharoni" pitchFamily="2" charset="-79"/>
            </a:rPr>
            <a:t>Professional Development 4%</a:t>
          </a:r>
          <a:endParaRPr lang="en-US" sz="1600" dirty="0"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0.38889</cdr:x>
      <cdr:y>0.10102</cdr:y>
    </cdr:from>
    <cdr:to>
      <cdr:x>0.39815</cdr:x>
      <cdr:y>0.1852</cdr:y>
    </cdr:to>
    <cdr:cxnSp macro="">
      <cdr:nvCxnSpPr>
        <cdr:cNvPr id="6" name="Straight Arrow Connector 5"/>
        <cdr:cNvCxnSpPr/>
      </cdr:nvCxnSpPr>
      <cdr:spPr>
        <a:xfrm xmlns:a="http://schemas.openxmlformats.org/drawingml/2006/main">
          <a:off x="3200400" y="457200"/>
          <a:ext cx="76200" cy="3810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0.2037</cdr:x>
      <cdr:y>0.38723</cdr:y>
    </cdr:from>
    <cdr:to>
      <cdr:x>0.37963</cdr:x>
      <cdr:y>0.63978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1676400" y="1752600"/>
          <a:ext cx="1447800" cy="1143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latin typeface="Aharoni" pitchFamily="2" charset="-79"/>
              <a:cs typeface="Aharoni" pitchFamily="2" charset="-79"/>
            </a:rPr>
            <a:t>Resource </a:t>
          </a:r>
        </a:p>
        <a:p xmlns:a="http://schemas.openxmlformats.org/drawingml/2006/main">
          <a:r>
            <a:rPr lang="en-US" sz="1800" dirty="0" smtClean="0">
              <a:latin typeface="Aharoni" pitchFamily="2" charset="-79"/>
              <a:cs typeface="Aharoni" pitchFamily="2" charset="-79"/>
            </a:rPr>
            <a:t>Building 34%</a:t>
          </a:r>
          <a:endParaRPr lang="en-US" sz="1800" dirty="0">
            <a:latin typeface="Aharoni" pitchFamily="2" charset="-79"/>
            <a:cs typeface="Aharoni" pitchFamily="2" charset="-79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0.28704</cdr:x>
      <cdr:y>0.63978</cdr:y>
    </cdr:from>
    <cdr:to>
      <cdr:x>0.7037</cdr:x>
      <cdr:y>0.80814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62200" y="2895600"/>
          <a:ext cx="3428946" cy="762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 smtClean="0">
              <a:solidFill>
                <a:schemeClr val="tx1"/>
              </a:solidFill>
              <a:latin typeface="Aharoni" pitchFamily="2" charset="-79"/>
              <a:cs typeface="Aharoni" pitchFamily="2" charset="-79"/>
            </a:rPr>
            <a:t>Small Group Instruction   	      </a:t>
          </a:r>
          <a:r>
            <a:rPr lang="en-US" sz="2000" dirty="0" smtClean="0">
              <a:solidFill>
                <a:schemeClr val="tx1"/>
              </a:solidFill>
            </a:rPr>
            <a:t>70%</a:t>
          </a:r>
          <a:endParaRPr lang="en-US" sz="20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0.36111</cdr:x>
      <cdr:y>0.03367</cdr:y>
    </cdr:from>
    <cdr:to>
      <cdr:x>0.6574</cdr:x>
      <cdr:y>0.28622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71800" y="152400"/>
          <a:ext cx="2438348" cy="1143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solidFill>
                <a:schemeClr val="tx1"/>
              </a:solidFill>
              <a:latin typeface="Aharoni" pitchFamily="2" charset="-79"/>
              <a:cs typeface="Aharoni" pitchFamily="2" charset="-79"/>
            </a:rPr>
            <a:t>Professional </a:t>
          </a:r>
        </a:p>
        <a:p xmlns:a="http://schemas.openxmlformats.org/drawingml/2006/main">
          <a:r>
            <a:rPr lang="en-US" sz="1800" dirty="0" smtClean="0">
              <a:solidFill>
                <a:schemeClr val="tx1"/>
              </a:solidFill>
              <a:latin typeface="Aharoni" pitchFamily="2" charset="-79"/>
              <a:cs typeface="Aharoni" pitchFamily="2" charset="-79"/>
            </a:rPr>
            <a:t>Development </a:t>
          </a:r>
        </a:p>
        <a:p xmlns:a="http://schemas.openxmlformats.org/drawingml/2006/main">
          <a:r>
            <a:rPr lang="en-US" sz="2000" dirty="0">
              <a:solidFill>
                <a:schemeClr val="tx1"/>
              </a:solidFill>
              <a:latin typeface="Aharoni" pitchFamily="2" charset="-79"/>
              <a:cs typeface="Aharoni" pitchFamily="2" charset="-79"/>
            </a:rPr>
            <a:t> </a:t>
          </a:r>
          <a:r>
            <a:rPr lang="en-US" sz="2000" dirty="0" smtClean="0">
              <a:solidFill>
                <a:schemeClr val="tx1"/>
              </a:solidFill>
              <a:latin typeface="Aharoni" pitchFamily="2" charset="-79"/>
              <a:cs typeface="Aharoni" pitchFamily="2" charset="-79"/>
            </a:rPr>
            <a:t>        7%</a:t>
          </a:r>
          <a:endParaRPr lang="en-US" sz="2000" dirty="0">
            <a:solidFill>
              <a:schemeClr val="tx1"/>
            </a:solidFill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0.25</cdr:x>
      <cdr:y>0.20203</cdr:y>
    </cdr:from>
    <cdr:to>
      <cdr:x>0.50926</cdr:x>
      <cdr:y>0.38723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057400" y="914400"/>
          <a:ext cx="2133606" cy="838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 smtClean="0">
              <a:solidFill>
                <a:schemeClr val="tx1"/>
              </a:solidFill>
              <a:latin typeface="Aharoni" pitchFamily="2" charset="-79"/>
              <a:cs typeface="Aharoni" pitchFamily="2" charset="-79"/>
            </a:rPr>
            <a:t>Resource Building  15%</a:t>
          </a:r>
          <a:endParaRPr lang="en-US" sz="2000" dirty="0">
            <a:solidFill>
              <a:schemeClr val="tx1"/>
            </a:solidFill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0.06481</cdr:x>
      <cdr:y>0.3704</cdr:y>
    </cdr:from>
    <cdr:to>
      <cdr:x>0.32407</cdr:x>
      <cdr:y>0.55559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33400" y="1676400"/>
          <a:ext cx="2133607" cy="838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600" dirty="0" smtClean="0">
              <a:solidFill>
                <a:schemeClr val="tx1"/>
              </a:solidFill>
              <a:latin typeface="Aharoni" pitchFamily="2" charset="-79"/>
              <a:cs typeface="Aharoni" pitchFamily="2" charset="-79"/>
            </a:rPr>
            <a:t>Planning with </a:t>
          </a:r>
        </a:p>
        <a:p xmlns:a="http://schemas.openxmlformats.org/drawingml/2006/main">
          <a:r>
            <a:rPr lang="en-US" sz="1600" dirty="0" smtClean="0">
              <a:solidFill>
                <a:schemeClr val="tx1"/>
              </a:solidFill>
              <a:latin typeface="Aharoni" pitchFamily="2" charset="-79"/>
              <a:cs typeface="Aharoni" pitchFamily="2" charset="-79"/>
            </a:rPr>
            <a:t>teachers </a:t>
          </a:r>
          <a:r>
            <a:rPr lang="en-US" sz="2000" dirty="0" smtClean="0">
              <a:solidFill>
                <a:schemeClr val="tx1"/>
              </a:solidFill>
              <a:latin typeface="Aharoni" pitchFamily="2" charset="-79"/>
              <a:cs typeface="Aharoni" pitchFamily="2" charset="-79"/>
            </a:rPr>
            <a:t>8%</a:t>
          </a:r>
          <a:endParaRPr lang="en-US" sz="2000" dirty="0">
            <a:solidFill>
              <a:schemeClr val="tx1"/>
            </a:solidFill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0.22222</cdr:x>
      <cdr:y>0.43774</cdr:y>
    </cdr:from>
    <cdr:to>
      <cdr:x>0.2963</cdr:x>
      <cdr:y>0.43774</cdr:y>
    </cdr:to>
    <cdr:cxnSp macro="">
      <cdr:nvCxnSpPr>
        <cdr:cNvPr id="7" name="Straight Arrow Connector 6"/>
        <cdr:cNvCxnSpPr/>
      </cdr:nvCxnSpPr>
      <cdr:spPr>
        <a:xfrm xmlns:a="http://schemas.openxmlformats.org/drawingml/2006/main">
          <a:off x="1828800" y="1981200"/>
          <a:ext cx="609600" cy="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0.27778</cdr:x>
      <cdr:y>0.52192</cdr:y>
    </cdr:from>
    <cdr:to>
      <cdr:x>0.52778</cdr:x>
      <cdr:y>0.7913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86000" y="2362200"/>
          <a:ext cx="2057400" cy="1219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 smtClean="0">
              <a:latin typeface="Aharoni" pitchFamily="2" charset="-79"/>
              <a:cs typeface="Aharoni" pitchFamily="2" charset="-79"/>
            </a:rPr>
            <a:t>Lead Teacher 	</a:t>
          </a:r>
          <a:r>
            <a:rPr lang="en-US" sz="2400" dirty="0" smtClean="0">
              <a:latin typeface="Aharoni" pitchFamily="2" charset="-79"/>
              <a:cs typeface="Aharoni" pitchFamily="2" charset="-79"/>
            </a:rPr>
            <a:t>64%</a:t>
          </a:r>
          <a:endParaRPr lang="en-US" sz="2400" dirty="0"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0.71296</cdr:x>
      <cdr:y>0.3704</cdr:y>
    </cdr:from>
    <cdr:to>
      <cdr:x>0.91666</cdr:x>
      <cdr:y>0.53876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867400" y="1676400"/>
          <a:ext cx="1676370" cy="7619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latin typeface="Aharoni" pitchFamily="2" charset="-79"/>
              <a:cs typeface="Aharoni" pitchFamily="2" charset="-79"/>
            </a:rPr>
            <a:t>Resource Building </a:t>
          </a:r>
          <a:r>
            <a:rPr lang="en-US" sz="2400" dirty="0" smtClean="0">
              <a:latin typeface="Aharoni" pitchFamily="2" charset="-79"/>
              <a:cs typeface="Aharoni" pitchFamily="2" charset="-79"/>
            </a:rPr>
            <a:t>6%</a:t>
          </a:r>
          <a:endParaRPr lang="en-US" sz="2400" dirty="0"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0.66667</cdr:x>
      <cdr:y>0.57243</cdr:y>
    </cdr:from>
    <cdr:to>
      <cdr:x>0.87038</cdr:x>
      <cdr:y>0.65661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486400" y="2590800"/>
          <a:ext cx="1676451" cy="3809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latin typeface="Aharoni" pitchFamily="2" charset="-79"/>
              <a:cs typeface="Aharoni" pitchFamily="2" charset="-79"/>
            </a:rPr>
            <a:t>Planning </a:t>
          </a:r>
          <a:r>
            <a:rPr lang="en-US" sz="2400" dirty="0" smtClean="0">
              <a:latin typeface="Aharoni" pitchFamily="2" charset="-79"/>
              <a:cs typeface="Aharoni" pitchFamily="2" charset="-79"/>
            </a:rPr>
            <a:t>10%</a:t>
          </a:r>
          <a:endParaRPr lang="en-US" sz="2400" dirty="0"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0.60185</cdr:x>
      <cdr:y>0.58927</cdr:y>
    </cdr:from>
    <cdr:to>
      <cdr:x>0.67593</cdr:x>
      <cdr:y>0.6061</cdr:y>
    </cdr:to>
    <cdr:cxnSp macro="">
      <cdr:nvCxnSpPr>
        <cdr:cNvPr id="8" name="Straight Arrow Connector 7"/>
        <cdr:cNvCxnSpPr/>
      </cdr:nvCxnSpPr>
      <cdr:spPr>
        <a:xfrm xmlns:a="http://schemas.openxmlformats.org/drawingml/2006/main" flipH="1" flipV="1">
          <a:off x="4953000" y="2667000"/>
          <a:ext cx="609630" cy="762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0.49074</cdr:x>
      <cdr:y>0.11785</cdr:y>
    </cdr:from>
    <cdr:to>
      <cdr:x>0.75</cdr:x>
      <cdr:y>0.30305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038600" y="533400"/>
          <a:ext cx="2133606" cy="8382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latin typeface="Aharoni" pitchFamily="2" charset="-79"/>
              <a:cs typeface="Aharoni" pitchFamily="2" charset="-79"/>
            </a:rPr>
            <a:t>Small Group Instruction </a:t>
          </a:r>
          <a:r>
            <a:rPr lang="en-US" sz="2400" dirty="0" smtClean="0">
              <a:latin typeface="Aharoni" pitchFamily="2" charset="-79"/>
              <a:cs typeface="Aharoni" pitchFamily="2" charset="-79"/>
            </a:rPr>
            <a:t>15%</a:t>
          </a:r>
          <a:endParaRPr lang="en-US" sz="2400" dirty="0"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0.72222</cdr:x>
      <cdr:y>0.21887</cdr:y>
    </cdr:from>
    <cdr:to>
      <cdr:x>0.97222</cdr:x>
      <cdr:y>0.42091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943600" y="990600"/>
          <a:ext cx="2057400" cy="9144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latin typeface="Aharoni" pitchFamily="2" charset="-79"/>
              <a:cs typeface="Aharoni" pitchFamily="2" charset="-79"/>
            </a:rPr>
            <a:t>Professional Development </a:t>
          </a:r>
          <a:r>
            <a:rPr lang="en-US" sz="2400" dirty="0" smtClean="0">
              <a:latin typeface="Aharoni" pitchFamily="2" charset="-79"/>
              <a:cs typeface="Aharoni" pitchFamily="2" charset="-79"/>
            </a:rPr>
            <a:t>5%</a:t>
          </a:r>
          <a:endParaRPr lang="en-US" sz="2400" dirty="0">
            <a:latin typeface="Aharoni" pitchFamily="2" charset="-79"/>
            <a:cs typeface="Aharoni" pitchFamily="2" charset="-79"/>
          </a:endParaRPr>
        </a:p>
      </cdr:txBody>
    </cdr:sp>
  </cdr:relSizeAnchor>
  <cdr:relSizeAnchor xmlns:cdr="http://schemas.openxmlformats.org/drawingml/2006/chartDrawing">
    <cdr:from>
      <cdr:x>0.63889</cdr:x>
      <cdr:y>0.31989</cdr:y>
    </cdr:from>
    <cdr:to>
      <cdr:x>0.73148</cdr:x>
      <cdr:y>0.35357</cdr:y>
    </cdr:to>
    <cdr:cxnSp macro="">
      <cdr:nvCxnSpPr>
        <cdr:cNvPr id="12" name="Straight Arrow Connector 11"/>
        <cdr:cNvCxnSpPr/>
      </cdr:nvCxnSpPr>
      <cdr:spPr>
        <a:xfrm xmlns:a="http://schemas.openxmlformats.org/drawingml/2006/main" flipH="1">
          <a:off x="5257800" y="1447800"/>
          <a:ext cx="761980" cy="15242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0.64815</cdr:x>
      <cdr:y>0.45458</cdr:y>
    </cdr:from>
    <cdr:to>
      <cdr:x>0.71296</cdr:x>
      <cdr:y>0.45458</cdr:y>
    </cdr:to>
    <cdr:cxnSp macro="">
      <cdr:nvCxnSpPr>
        <cdr:cNvPr id="11" name="Straight Arrow Connector 10"/>
        <cdr:cNvCxnSpPr>
          <a:stCxn xmlns:a="http://schemas.openxmlformats.org/drawingml/2006/main" id="3" idx="1"/>
        </cdr:cNvCxnSpPr>
      </cdr:nvCxnSpPr>
      <cdr:spPr>
        <a:xfrm xmlns:a="http://schemas.openxmlformats.org/drawingml/2006/main" flipH="1">
          <a:off x="5334000" y="2057396"/>
          <a:ext cx="533400" cy="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0.525</cdr:x>
      <cdr:y>0.3125</cdr:y>
    </cdr:from>
    <cdr:to>
      <cdr:x>0.9</cdr:x>
      <cdr:y>0.48125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00400" y="1270000"/>
          <a:ext cx="2286000" cy="685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solidFill>
                <a:schemeClr val="bg1"/>
              </a:solidFill>
            </a:rPr>
            <a:t>Planning with teachers 60%</a:t>
          </a:r>
          <a:endParaRPr lang="en-US" sz="18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0.3375</cdr:x>
      <cdr:y>0.05</cdr:y>
    </cdr:from>
    <cdr:to>
      <cdr:x>0.5625</cdr:x>
      <cdr:y>0.2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57400" y="203200"/>
          <a:ext cx="1371600" cy="609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solidFill>
                <a:schemeClr val="bg1"/>
              </a:solidFill>
            </a:rPr>
            <a:t>Data 10%</a:t>
          </a:r>
          <a:endParaRPr lang="en-US" sz="18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0.15</cdr:x>
      <cdr:y>0.62154</cdr:y>
    </cdr:from>
    <cdr:to>
      <cdr:x>0.4125</cdr:x>
      <cdr:y>0.88404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914400" y="2525931"/>
          <a:ext cx="1600200" cy="1066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solidFill>
                <a:schemeClr val="bg1"/>
              </a:solidFill>
            </a:rPr>
            <a:t>Professional Development 10%</a:t>
          </a:r>
          <a:endParaRPr lang="en-US" sz="1800" dirty="0">
            <a:solidFill>
              <a:schemeClr val="bg1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0.50926</cdr:x>
      <cdr:y>0.08418</cdr:y>
    </cdr:from>
    <cdr:to>
      <cdr:x>0.74074</cdr:x>
      <cdr:y>0.31989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91000" y="381000"/>
          <a:ext cx="1905000" cy="1066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solidFill>
                <a:schemeClr val="bg1"/>
              </a:solidFill>
            </a:rPr>
            <a:t>Intervention  Planning  10%</a:t>
          </a:r>
          <a:endParaRPr lang="en-US" sz="18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0.301</cdr:x>
      <cdr:y>0.48527</cdr:y>
    </cdr:from>
    <cdr:to>
      <cdr:x>0.43988</cdr:x>
      <cdr:y>0.6159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477069" y="2196320"/>
          <a:ext cx="1143000" cy="5912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800" dirty="0"/>
        </a:p>
      </cdr:txBody>
    </cdr:sp>
  </cdr:relSizeAnchor>
  <cdr:relSizeAnchor xmlns:cdr="http://schemas.openxmlformats.org/drawingml/2006/chartDrawing">
    <cdr:from>
      <cdr:x>0.301</cdr:x>
      <cdr:y>0.48527</cdr:y>
    </cdr:from>
    <cdr:to>
      <cdr:x>0.47692</cdr:x>
      <cdr:y>0.63274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477069" y="2196320"/>
          <a:ext cx="1447800" cy="6674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solidFill>
                <a:schemeClr val="bg1"/>
              </a:solidFill>
            </a:rPr>
            <a:t>Resource Building 20%</a:t>
          </a:r>
          <a:endParaRPr lang="en-US" sz="18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0.33803</cdr:x>
      <cdr:y>0.26234</cdr:y>
    </cdr:from>
    <cdr:to>
      <cdr:x>0.49544</cdr:x>
      <cdr:y>0.36336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781869" y="1187355"/>
          <a:ext cx="1295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0.34266</cdr:x>
      <cdr:y>0.19598</cdr:y>
    </cdr:from>
    <cdr:to>
      <cdr:x>0.53711</cdr:x>
      <cdr:y>0.44754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819969" y="887019"/>
          <a:ext cx="1600200" cy="11385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>
              <a:solidFill>
                <a:schemeClr val="bg1"/>
              </a:solidFill>
            </a:rPr>
            <a:t>Professional Development 20%</a:t>
          </a:r>
          <a:endParaRPr lang="en-US" sz="1800" dirty="0">
            <a:solidFill>
              <a:schemeClr val="bg1"/>
            </a:solidFill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0.26852</cdr:x>
      <cdr:y>0.61033</cdr:y>
    </cdr:from>
    <cdr:to>
      <cdr:x>0.54</cdr:x>
      <cdr:y>0.77869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46122" y="2762314"/>
          <a:ext cx="2068678" cy="7619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 smtClean="0">
              <a:solidFill>
                <a:schemeClr val="bg1"/>
              </a:solidFill>
            </a:rPr>
            <a:t>Professional -30%</a:t>
          </a:r>
        </a:p>
        <a:p xmlns:a="http://schemas.openxmlformats.org/drawingml/2006/main">
          <a:r>
            <a:rPr lang="en-US" sz="2000" dirty="0" smtClean="0">
              <a:solidFill>
                <a:schemeClr val="bg1"/>
              </a:solidFill>
            </a:rPr>
            <a:t>Development</a:t>
          </a:r>
          <a:endParaRPr lang="en-US" sz="20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0.17593</cdr:x>
      <cdr:y>0.15153</cdr:y>
    </cdr:from>
    <cdr:to>
      <cdr:x>0.37037</cdr:x>
      <cdr:y>0.28364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47800" y="685800"/>
          <a:ext cx="1600200" cy="5979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0.26</cdr:x>
      <cdr:y>0.30305</cdr:y>
    </cdr:from>
    <cdr:to>
      <cdr:x>0.43158</cdr:x>
      <cdr:y>0.53876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981200" y="1371600"/>
          <a:ext cx="1307440" cy="10668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 smtClean="0">
              <a:solidFill>
                <a:schemeClr val="bg1"/>
              </a:solidFill>
            </a:rPr>
            <a:t>Plan with teachers  15%</a:t>
          </a:r>
          <a:endParaRPr lang="en-US" sz="20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0.57241</cdr:x>
      <cdr:y>0.55982</cdr:y>
    </cdr:from>
    <cdr:to>
      <cdr:x>0.75759</cdr:x>
      <cdr:y>0.8292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361764" y="2533708"/>
          <a:ext cx="1411072" cy="12192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 smtClean="0">
              <a:solidFill>
                <a:schemeClr val="bg1"/>
              </a:solidFill>
            </a:rPr>
            <a:t>Build resources-20% </a:t>
          </a:r>
          <a:endParaRPr lang="en-US" sz="2000" dirty="0">
            <a:solidFill>
              <a:schemeClr val="bg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3D9111-0C9C-40B7-92CE-C04BEDF2E78E}" type="datetimeFigureOut">
              <a:rPr lang="en-US" smtClean="0"/>
              <a:t>10/27/2017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54C34-A1DA-40DB-B536-279764D9C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04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7A06953-E4A6-4D14-885A-4271D2F178B1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16E1C94-86B1-41E0-806D-9651658D29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106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E1C94-86B1-41E0-806D-9651658D290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747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E1C94-86B1-41E0-806D-9651658D290A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509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E1C94-86B1-41E0-806D-9651658D290A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15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E1C94-86B1-41E0-806D-9651658D290A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217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E1C94-86B1-41E0-806D-9651658D290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976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E1C94-86B1-41E0-806D-9651658D290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01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E1C94-86B1-41E0-806D-9651658D290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431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E1C94-86B1-41E0-806D-9651658D290A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193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E1C94-86B1-41E0-806D-9651658D290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635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701041" y="6321075"/>
            <a:ext cx="5608319" cy="372810"/>
          </a:xfrm>
          <a:prstGeom prst="rect">
            <a:avLst/>
          </a:prstGeom>
        </p:spPr>
        <p:txBody>
          <a:bodyPr lIns="93162" tIns="93162" rIns="93162" bIns="93162" anchor="ctr" anchorCtr="0">
            <a:spAutoFit/>
          </a:bodyPr>
          <a:lstStyle/>
          <a:p>
            <a:endParaRPr/>
          </a:p>
        </p:txBody>
      </p:sp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16621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E1C94-86B1-41E0-806D-9651658D290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254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E1C94-86B1-41E0-806D-9651658D290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577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D185-2EC0-474B-951F-24257FE6A094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24FC-196F-4330-A1F1-73BAB1BF1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590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D185-2EC0-474B-951F-24257FE6A094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24FC-196F-4330-A1F1-73BAB1BF1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2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D185-2EC0-474B-951F-24257FE6A094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24FC-196F-4330-A1F1-73BAB1BF1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453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D185-2EC0-474B-951F-24257FE6A094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24FC-196F-4330-A1F1-73BAB1BF1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064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D185-2EC0-474B-951F-24257FE6A094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24FC-196F-4330-A1F1-73BAB1BF1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920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D185-2EC0-474B-951F-24257FE6A094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24FC-196F-4330-A1F1-73BAB1BF1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18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D185-2EC0-474B-951F-24257FE6A094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24FC-196F-4330-A1F1-73BAB1BF1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7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D185-2EC0-474B-951F-24257FE6A094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24FC-196F-4330-A1F1-73BAB1BF1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892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D185-2EC0-474B-951F-24257FE6A094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24FC-196F-4330-A1F1-73BAB1BF1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683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D185-2EC0-474B-951F-24257FE6A094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24FC-196F-4330-A1F1-73BAB1BF1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940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D185-2EC0-474B-951F-24257FE6A094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24FC-196F-4330-A1F1-73BAB1BF1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405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0000"/>
            </a:gs>
            <a:gs pos="89000">
              <a:srgbClr val="B0C6E1">
                <a:alpha val="44000"/>
              </a:srgbClr>
            </a:gs>
            <a:gs pos="8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5D185-2EC0-474B-951F-24257FE6A094}" type="datetimeFigureOut">
              <a:rPr lang="en-US" smtClean="0"/>
              <a:pPr/>
              <a:t>10/27/2017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24FC-196F-4330-A1F1-73BAB1BF1A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09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9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chart" Target="../charts/char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chart" Target="../charts/char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4449762"/>
          </a:xfrm>
        </p:spPr>
        <p:txBody>
          <a:bodyPr>
            <a:normAutofit/>
          </a:bodyPr>
          <a:lstStyle/>
          <a:p>
            <a:r>
              <a:rPr lang="en-US" dirty="0" smtClean="0"/>
              <a:t>Presenting Instructional Coaching</a:t>
            </a:r>
            <a:br>
              <a:rPr lang="en-US" dirty="0" smtClean="0"/>
            </a:br>
            <a:r>
              <a:rPr lang="en-US" dirty="0" smtClean="0"/>
              <a:t>to School Boards and Administration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962400"/>
            <a:ext cx="2858559" cy="21383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962400"/>
            <a:ext cx="2691983" cy="218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53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Lead to Learn- 2013-14 </a:t>
            </a:r>
          </a:p>
          <a:p>
            <a:r>
              <a:rPr lang="en-US" dirty="0" smtClean="0"/>
              <a:t>Consulting Firm $$$- Metacognition</a:t>
            </a:r>
          </a:p>
          <a:p>
            <a:r>
              <a:rPr lang="en-US" dirty="0" smtClean="0"/>
              <a:t>Traditional Teachers “Just another initiative that will be gone next year” </a:t>
            </a:r>
          </a:p>
          <a:p>
            <a:r>
              <a:rPr lang="en-US" dirty="0" smtClean="0"/>
              <a:t>Teachers we have worked with- “Isn’t this what you have been working with us already?”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56508"/>
            <a:ext cx="8230313" cy="12436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22" y="4953000"/>
            <a:ext cx="1991868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04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School Board Presentation-Spring 2014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Administration wanted Instructional Coaches to present to school board</a:t>
            </a:r>
          </a:p>
          <a:p>
            <a:r>
              <a:rPr lang="en-US" sz="2800" dirty="0" smtClean="0"/>
              <a:t>Believed Coaches would be able to “sell” the role of coaches</a:t>
            </a:r>
          </a:p>
          <a:p>
            <a:r>
              <a:rPr lang="en-US" sz="2800" dirty="0" smtClean="0"/>
              <a:t>Felt Coaches were “in the trenches” and could speak to the needs of teachers and students</a:t>
            </a:r>
          </a:p>
          <a:p>
            <a:r>
              <a:rPr lang="en-US" sz="2800" dirty="0" smtClean="0"/>
              <a:t>Coaches were former classroom teachers who were respected by staff and were considered successful in helping students be successful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5115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56508"/>
            <a:ext cx="8230313" cy="93889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7200" y="990600"/>
            <a:ext cx="80772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School Board</a:t>
            </a:r>
          </a:p>
          <a:p>
            <a:endParaRPr lang="en-US" sz="3600" dirty="0" smtClean="0">
              <a:latin typeface="Bodoni MT Black" panose="02070A03080606020203" pitchFamily="18" charset="0"/>
            </a:endParaRPr>
          </a:p>
          <a:p>
            <a:endParaRPr lang="en-US" sz="2000" b="1" u="sng" dirty="0" smtClean="0"/>
          </a:p>
          <a:p>
            <a:endParaRPr lang="en-US" sz="2000" b="1" u="sng" dirty="0"/>
          </a:p>
          <a:p>
            <a:endParaRPr lang="en-US" sz="2400" b="1" u="sng" dirty="0"/>
          </a:p>
          <a:p>
            <a:endParaRPr lang="en-US" sz="2000" b="1" u="sng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600" dirty="0" smtClean="0"/>
              <a:t>Board members had traditional education and were successful-”Why do we need coaches?”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600" dirty="0" smtClean="0"/>
              <a:t>“Traditional Teachers”- Belief that focusing on “fixing” the kids after assessments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600" dirty="0" smtClean="0"/>
              <a:t>“What exactly do instructional coaches do?”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373" y="1981200"/>
            <a:ext cx="2865603" cy="13441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6400" y="2211209"/>
            <a:ext cx="23695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Bodoni MT Black" panose="02070A03080606020203" pitchFamily="18" charset="0"/>
              </a:rPr>
              <a:t>Obstacles</a:t>
            </a:r>
            <a:endParaRPr lang="en-US" sz="3600" dirty="0">
              <a:latin typeface="Bodoni MT Black" panose="02070A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04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Presentatio</a:t>
            </a:r>
            <a:r>
              <a:rPr lang="en-US" dirty="0"/>
              <a:t>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447212"/>
            <a:ext cx="2034133" cy="22518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923" y="1417638"/>
            <a:ext cx="2057400" cy="23510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3838203"/>
            <a:ext cx="2893223" cy="267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7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sndAc>
          <p:stSnd>
            <p:snd r:embed="rId2" name="drumroll.wav"/>
          </p:stSnd>
        </p:sndAc>
      </p:transition>
    </mc:Choice>
    <mc:Fallback xmlns="">
      <p:transition spd="slow">
        <p:sndAc>
          <p:stSnd>
            <p:snd r:embed="rId6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9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34"/>
            <a:ext cx="9156698" cy="683866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stA="1800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57900" y="1888456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Teachers</a:t>
            </a:r>
            <a:endParaRPr lang="en-US" sz="2400" dirty="0">
              <a:solidFill>
                <a:srgbClr val="FFFF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3542" y="3863181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91860" y="4546956"/>
            <a:ext cx="1578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.</a:t>
            </a:r>
            <a:endParaRPr lang="en-US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1488" y="5370795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60593" y="4897980"/>
            <a:ext cx="1349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58153" y="5958757"/>
            <a:ext cx="1088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5751" y="3931144"/>
            <a:ext cx="1811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0"/>
            <a:ext cx="2300516" cy="10064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SPP-School Perf. Profile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Unengaged  learners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SLO’s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CDT’s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Diff</a:t>
            </a:r>
            <a:r>
              <a:rPr lang="en-US" dirty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. </a:t>
            </a: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Supervision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PA Core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Keystone exams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PVAAS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Lead </a:t>
            </a:r>
            <a:r>
              <a:rPr lang="en-US" dirty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to </a:t>
            </a: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Learn </a:t>
            </a:r>
          </a:p>
          <a:p>
            <a:pPr lvl="0"/>
            <a:r>
              <a:rPr lang="en-US" dirty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  Objectives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  <a:latin typeface="Aharoni" pitchFamily="2" charset="-79"/>
                <a:cs typeface="Aharoni" pitchFamily="2" charset="-79"/>
              </a:rPr>
              <a:t>Collins </a:t>
            </a:r>
            <a:r>
              <a:rPr lang="en-US" dirty="0" err="1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Wtg</a:t>
            </a:r>
            <a:r>
              <a:rPr lang="en-US" dirty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</a:p>
          <a:p>
            <a:pPr lvl="0"/>
            <a:endParaRPr lang="en-US" dirty="0">
              <a:solidFill>
                <a:srgbClr val="FFFF00"/>
              </a:solidFill>
            </a:endParaRPr>
          </a:p>
          <a:p>
            <a:pPr lvl="0"/>
            <a:endParaRPr lang="en-US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lvl="0"/>
            <a:endParaRPr lang="en-US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lvl="0"/>
            <a:endParaRPr lang="en-US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lvl="0"/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lvl="0"/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lvl="0"/>
            <a:endParaRPr lang="en-US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lvl="0"/>
            <a:endParaRPr lang="en-US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77112" y="5791351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FF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83669" y="308006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FF0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3800" y="5256556"/>
            <a:ext cx="1937800" cy="13348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63074" y="5879752"/>
            <a:ext cx="1838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Instructional Coaches</a:t>
            </a:r>
            <a:endParaRPr lang="en-US" dirty="0">
              <a:solidFill>
                <a:srgbClr val="FFFF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769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Coach is……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Someone who can research best practices and provide strategies you may not have the time to find</a:t>
            </a:r>
          </a:p>
          <a:p>
            <a:r>
              <a:rPr lang="en-US" dirty="0" smtClean="0"/>
              <a:t>Help you reflect on your teaching</a:t>
            </a:r>
          </a:p>
          <a:p>
            <a:r>
              <a:rPr lang="en-US" dirty="0" smtClean="0"/>
              <a:t>Help you organize and reflect data that helps you provide for the needs of your students</a:t>
            </a:r>
            <a:endParaRPr lang="en-US" dirty="0"/>
          </a:p>
        </p:txBody>
      </p:sp>
      <p:pic>
        <p:nvPicPr>
          <p:cNvPr id="2050" name="Picture 2" descr="C:\Users\Teacher\AppData\Local\Microsoft\Windows\Temporary Internet Files\Content.IE5\T7MHIB97\look_it_up_T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236" y="4572000"/>
            <a:ext cx="3208099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Teacher\AppData\Local\Microsoft\Windows\Temporary Internet Files\Content.IE5\D9JIY2Z4\mirror_png_by_doloresdevelde-d5h40i2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599" y="4267200"/>
            <a:ext cx="26054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305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Coach is Not…..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An all knowing expert who is here to fix you</a:t>
            </a:r>
          </a:p>
          <a:p>
            <a:r>
              <a:rPr lang="en-US" dirty="0" smtClean="0"/>
              <a:t>Like a doctor who is supposed to tell you what is wrong with you and prescribe treatment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C:\Users\Teacher\AppData\Local\Microsoft\Windows\Temporary Internet Files\Content.IE5\D9JIY2Z4\lgi01a20140406170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399971"/>
            <a:ext cx="285638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eacher\AppData\Local\Microsoft\Windows\Temporary Internet Files\Content.IE5\D9JIY2Z4\Expert is in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276600"/>
            <a:ext cx="2192417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9057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the Role of an Instructional Coach?*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73379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Work one-on-one and in small groups with </a:t>
            </a:r>
            <a:r>
              <a:rPr lang="en-US" sz="2400" b="1" dirty="0" smtClean="0">
                <a:solidFill>
                  <a:srgbClr val="C00000"/>
                </a:solidFill>
              </a:rPr>
              <a:t>teachers and school leaders</a:t>
            </a:r>
            <a:r>
              <a:rPr lang="en-US" sz="2400" dirty="0" smtClean="0"/>
              <a:t> to bring evidence based practices into classrooms.</a:t>
            </a:r>
          </a:p>
          <a:p>
            <a:r>
              <a:rPr lang="en-US" sz="2400" dirty="0" smtClean="0"/>
              <a:t>Collect ,analyze, and use data to collaborate with teachers in making appropriate instructional decisions</a:t>
            </a:r>
          </a:p>
          <a:p>
            <a:r>
              <a:rPr lang="en-US" sz="2400" dirty="0" smtClean="0"/>
              <a:t>Model and share resources that demonstrate literacy based strategies in all </a:t>
            </a:r>
            <a:r>
              <a:rPr lang="en-US" sz="2400" b="1" dirty="0" smtClean="0">
                <a:solidFill>
                  <a:srgbClr val="C00000"/>
                </a:solidFill>
              </a:rPr>
              <a:t>content areas </a:t>
            </a:r>
            <a:r>
              <a:rPr lang="en-US" sz="2400" b="1" dirty="0" smtClean="0"/>
              <a:t>.</a:t>
            </a:r>
          </a:p>
          <a:p>
            <a:r>
              <a:rPr lang="en-US" sz="2400" dirty="0" smtClean="0"/>
              <a:t>Provide high quality on going professional development for all staff members.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54864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*As defined by the Pennsylvania Institute of Instructional Coaching( A partnership </a:t>
            </a:r>
            <a:r>
              <a:rPr lang="en-US" dirty="0"/>
              <a:t>of </a:t>
            </a:r>
            <a:r>
              <a:rPr lang="en-US" dirty="0" smtClean="0"/>
              <a:t>and </a:t>
            </a:r>
            <a:r>
              <a:rPr lang="en-US" dirty="0"/>
              <a:t>the </a:t>
            </a:r>
            <a:r>
              <a:rPr lang="en-US" dirty="0" smtClean="0"/>
              <a:t>Pennsylvania Department of </a:t>
            </a:r>
            <a:r>
              <a:rPr lang="en-US" dirty="0"/>
              <a:t>Education </a:t>
            </a:r>
            <a:r>
              <a:rPr lang="en-US" dirty="0" smtClean="0"/>
              <a:t>and the </a:t>
            </a:r>
            <a:r>
              <a:rPr lang="en-US" dirty="0"/>
              <a:t>Annenberg Foundation</a:t>
            </a:r>
            <a:r>
              <a:rPr lang="en-US" dirty="0" smtClean="0"/>
              <a:t>.)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073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mv="urn:schemas-microsoft-com:mac:vml" xmlns="">
      <mp:transition xmlns:mp="http://schemas.microsoft.com/office/mac/powerpoint/2008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6439"/>
            <a:ext cx="8229600" cy="762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Instructional Coach vs. Title I Specialist 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828800"/>
            <a:ext cx="1981200" cy="3810000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0361" y="917644"/>
            <a:ext cx="4371303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Aharoni" panose="02010803020104030203" pitchFamily="2" charset="-79"/>
                <a:cs typeface="Aharoni" panose="02010803020104030203" pitchFamily="2" charset="-79"/>
              </a:rPr>
              <a:t>Roles of Instructional Coaches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u="sng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Collaborate with teachers to improve instructional practice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Facilitate conversations 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around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data driven instructional 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decisions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Help develop district wide professional 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Share research based resources centering around best practices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Model best practices for staff</a:t>
            </a:r>
            <a:endParaRPr 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89943" y="871477"/>
            <a:ext cx="4491505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Aharoni" panose="02010803020104030203" pitchFamily="2" charset="-79"/>
                <a:cs typeface="Aharoni" panose="02010803020104030203" pitchFamily="2" charset="-79"/>
              </a:rPr>
              <a:t>Math and Reading Specialists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Provide instruction for students identified as needing 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support</a:t>
            </a:r>
          </a:p>
          <a:p>
            <a:endParaRPr lang="en-US" sz="2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Meet with students to help monitor progress in areas of  need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Assist 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in setting up optimal testing situations for standardized tests </a:t>
            </a:r>
            <a:endParaRPr lang="en-US" sz="2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Administer screening assessments in Math and Reading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128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609600" y="36533"/>
            <a:ext cx="8255000" cy="95406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spAutoFit/>
          </a:bodyPr>
          <a:lstStyle/>
          <a:p>
            <a:pPr lvl="0" algn="l">
              <a:spcBef>
                <a:spcPts val="0"/>
              </a:spcBef>
              <a:buClr>
                <a:schemeClr val="accent1"/>
              </a:buClr>
              <a:buSzPct val="25000"/>
            </a:pPr>
            <a:r>
              <a:rPr lang="en-US" sz="3600" dirty="0"/>
              <a:t>Why do we need Coaches at Freedom</a:t>
            </a:r>
            <a:r>
              <a:rPr lang="en-US" sz="3600" dirty="0" smtClean="0"/>
              <a:t>?</a:t>
            </a:r>
            <a:br>
              <a:rPr lang="en-US" sz="3600" dirty="0" smtClean="0"/>
            </a:br>
            <a:endParaRPr lang="en-US" sz="2000" b="0" i="0" u="none" strike="noStrike" cap="none" baseline="0" dirty="0">
              <a:solidFill>
                <a:schemeClr val="accen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457200" y="1149903"/>
            <a:ext cx="8255000" cy="655047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en-US" sz="2000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*FHI60 (Research Partner of PIIC)Survey </a:t>
            </a:r>
            <a:r>
              <a:rPr lang="en-US" sz="2000" dirty="0" smtClean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of teachers </a:t>
            </a:r>
            <a:r>
              <a:rPr lang="en-US" sz="2000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who </a:t>
            </a:r>
            <a:r>
              <a:rPr lang="en-US" sz="2000" dirty="0" smtClean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attended </a:t>
            </a:r>
            <a:r>
              <a:rPr lang="en-US" sz="2000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PIIC sponsored professional development on an annual basis</a:t>
            </a: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Trebuchet MS"/>
              <a:buChar char=""/>
            </a:pPr>
            <a:endParaRPr lang="en-US" sz="2400" b="0" i="0" u="none" strike="noStrike" cap="none" baseline="0" dirty="0" smtClean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Trebuchet MS"/>
              <a:buChar char=""/>
            </a:pPr>
            <a:r>
              <a:rPr lang="en-US" sz="2200" b="1" i="0" u="none" strike="noStrike" cap="none" baseline="0" dirty="0" smtClean="0">
                <a:latin typeface="Trebuchet MS"/>
                <a:ea typeface="Trebuchet MS"/>
                <a:cs typeface="Trebuchet MS"/>
                <a:sym typeface="Trebuchet MS"/>
              </a:rPr>
              <a:t>90</a:t>
            </a:r>
            <a:r>
              <a:rPr lang="en-US" sz="2200" b="1" i="0" u="none" strike="noStrike" cap="none" baseline="0" dirty="0">
                <a:latin typeface="Trebuchet MS"/>
                <a:ea typeface="Trebuchet MS"/>
                <a:cs typeface="Trebuchet MS"/>
                <a:sym typeface="Trebuchet MS"/>
              </a:rPr>
              <a:t>% of the teachers reported that they changed their classroom practice as a result of working with an instructional coach</a:t>
            </a:r>
            <a:r>
              <a:rPr lang="en-US" sz="2200" b="1" i="0" u="none" strike="noStrike" cap="none" baseline="0" dirty="0" smtClean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  <a:endParaRPr sz="2200" b="1" i="0" u="none" strike="noStrike" cap="none" baseline="0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Trebuchet MS"/>
              <a:buChar char=""/>
            </a:pPr>
            <a:r>
              <a:rPr lang="en-US" sz="2200" b="1" i="0" u="none" strike="noStrike" cap="none" baseline="0" dirty="0">
                <a:latin typeface="Trebuchet MS"/>
                <a:ea typeface="Trebuchet MS"/>
                <a:cs typeface="Trebuchet MS"/>
                <a:sym typeface="Trebuchet MS"/>
              </a:rPr>
              <a:t>95% of the teachers who received “high intensity” coaching reported changing their classroom practice</a:t>
            </a:r>
            <a:r>
              <a:rPr lang="en-US" sz="2200" b="1" i="0" u="none" strike="noStrike" cap="none" baseline="0" dirty="0" smtClean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Trebuchet MS"/>
              <a:buChar char=""/>
            </a:pPr>
            <a:endParaRPr lang="en-US" sz="2200" b="1" dirty="0" smtClean="0">
              <a:latin typeface="Trebuchet MS"/>
              <a:ea typeface="Trebuchet MS"/>
              <a:cs typeface="Trebuchet MS"/>
              <a:sym typeface="Trebuchet MS"/>
            </a:endParaRPr>
          </a:p>
          <a:p>
            <a:pPr lvl="0">
              <a:spcBef>
                <a:spcPts val="0"/>
              </a:spcBef>
              <a:buClr>
                <a:schemeClr val="accent1"/>
              </a:buClr>
              <a:buSzPct val="80000"/>
              <a:buFont typeface="Trebuchet MS"/>
              <a:buChar char=""/>
            </a:pPr>
            <a:r>
              <a:rPr lang="en-US" sz="2200" b="1" dirty="0" smtClean="0">
                <a:latin typeface="Trebuchet MS"/>
                <a:ea typeface="Trebuchet MS"/>
                <a:cs typeface="Trebuchet MS"/>
                <a:sym typeface="Trebuchet MS"/>
              </a:rPr>
              <a:t>90</a:t>
            </a:r>
            <a:r>
              <a:rPr lang="en-US" sz="2200" b="1" dirty="0">
                <a:latin typeface="Trebuchet MS"/>
                <a:ea typeface="Trebuchet MS"/>
                <a:cs typeface="Trebuchet MS"/>
                <a:sym typeface="Trebuchet MS"/>
              </a:rPr>
              <a:t>% report that coaching impacted their students’ learning</a:t>
            </a:r>
          </a:p>
          <a:p>
            <a:pPr lvl="0">
              <a:spcBef>
                <a:spcPts val="1000"/>
              </a:spcBef>
              <a:buClr>
                <a:schemeClr val="accent1"/>
              </a:buClr>
              <a:buSzPct val="80000"/>
              <a:buFont typeface="Trebuchet MS"/>
              <a:buChar char=""/>
            </a:pPr>
            <a:r>
              <a:rPr lang="en-US" sz="2200" b="1" dirty="0">
                <a:latin typeface="Trebuchet MS"/>
                <a:ea typeface="Trebuchet MS"/>
                <a:cs typeface="Trebuchet MS"/>
                <a:sym typeface="Trebuchet MS"/>
              </a:rPr>
              <a:t>97% report that coaching impacted student </a:t>
            </a:r>
            <a:r>
              <a:rPr lang="en-US" sz="2200" b="1" dirty="0" smtClean="0">
                <a:latin typeface="Trebuchet MS"/>
                <a:ea typeface="Trebuchet MS"/>
                <a:cs typeface="Trebuchet MS"/>
                <a:sym typeface="Trebuchet MS"/>
              </a:rPr>
              <a:t>engagement</a:t>
            </a:r>
          </a:p>
          <a:p>
            <a:pPr lvl="0">
              <a:spcBef>
                <a:spcPts val="0"/>
              </a:spcBef>
              <a:buClr>
                <a:schemeClr val="accent1"/>
              </a:buClr>
              <a:buSzPct val="80000"/>
              <a:buFont typeface="Trebuchet MS"/>
              <a:buChar char=""/>
            </a:pPr>
            <a:endParaRPr lang="en-US" sz="2200" b="1" dirty="0" smtClean="0">
              <a:latin typeface="Trebuchet MS"/>
              <a:ea typeface="Trebuchet MS"/>
              <a:cs typeface="Trebuchet MS"/>
              <a:sym typeface="Trebuchet MS"/>
            </a:endParaRPr>
          </a:p>
          <a:p>
            <a:pPr lvl="0">
              <a:spcBef>
                <a:spcPts val="0"/>
              </a:spcBef>
              <a:buClr>
                <a:schemeClr val="accent1"/>
              </a:buClr>
              <a:buSzPct val="80000"/>
              <a:buFont typeface="Trebuchet MS"/>
              <a:buChar char=""/>
            </a:pPr>
            <a:r>
              <a:rPr lang="en-US" sz="2200" b="1" dirty="0" smtClean="0">
                <a:latin typeface="Trebuchet MS"/>
                <a:ea typeface="Trebuchet MS"/>
                <a:cs typeface="Trebuchet MS"/>
                <a:sym typeface="Trebuchet MS"/>
              </a:rPr>
              <a:t>64</a:t>
            </a:r>
            <a:r>
              <a:rPr lang="en-US" sz="2200" b="1" dirty="0">
                <a:latin typeface="Trebuchet MS"/>
                <a:ea typeface="Trebuchet MS"/>
                <a:cs typeface="Trebuchet MS"/>
                <a:sym typeface="Trebuchet MS"/>
              </a:rPr>
              <a:t>% were more willing to try new instructional </a:t>
            </a:r>
            <a:r>
              <a:rPr lang="en-US" sz="2200" b="1" dirty="0" smtClean="0">
                <a:latin typeface="Trebuchet MS"/>
                <a:ea typeface="Trebuchet MS"/>
                <a:cs typeface="Trebuchet MS"/>
                <a:sym typeface="Trebuchet MS"/>
              </a:rPr>
              <a:t>techniques</a:t>
            </a:r>
          </a:p>
          <a:p>
            <a:pPr lvl="0">
              <a:spcBef>
                <a:spcPts val="0"/>
              </a:spcBef>
              <a:buClr>
                <a:schemeClr val="accent1"/>
              </a:buClr>
              <a:buSzPct val="80000"/>
              <a:buFont typeface="Trebuchet MS"/>
              <a:buChar char=""/>
            </a:pPr>
            <a:endParaRPr lang="en-US" sz="2400" b="1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>
              <a:spcBef>
                <a:spcPts val="1000"/>
              </a:spcBef>
              <a:buClr>
                <a:schemeClr val="accent1"/>
              </a:buClr>
              <a:buSzPct val="80000"/>
              <a:buNone/>
            </a:pPr>
            <a:endParaRPr lang="en-US" sz="2400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marR="0" lvl="0" indent="-3429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Trebuchet MS"/>
              <a:buChar char=""/>
            </a:pPr>
            <a:endParaRPr lang="en-US" sz="2400" b="0" i="0" u="none" strike="noStrike" cap="none" baseline="0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685801"/>
            <a:ext cx="739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Coaching results in changes in classroom </a:t>
            </a:r>
            <a:r>
              <a:rPr lang="en-US" sz="2400" dirty="0" smtClean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practices*</a:t>
            </a:r>
          </a:p>
          <a:p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2932274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9648" y="274638"/>
            <a:ext cx="5767151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Berlin Sans FB Demi" panose="020E0802020502020306" pitchFamily="34" charset="0"/>
              </a:rPr>
              <a:t>Presenting Instructional Coaching Points/Tips to Ponder</a:t>
            </a:r>
            <a:endParaRPr lang="en-US" sz="2400" dirty="0">
              <a:latin typeface="Berlin Sans FB Demi" panose="020E0802020502020306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Be proactive- Look at your district’s needs and promote instructional coaching as a way to help meet those needs. </a:t>
            </a:r>
          </a:p>
          <a:p>
            <a:pPr marL="0" indent="0">
              <a:buNone/>
            </a:pPr>
            <a:endParaRPr lang="en-U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lvl="0"/>
            <a:r>
              <a:rPr lang="en-US" sz="2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Include 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data that supports instructional coaching</a:t>
            </a:r>
          </a:p>
          <a:p>
            <a:pPr marL="0" indent="0">
              <a:buNone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 </a:t>
            </a:r>
          </a:p>
          <a:p>
            <a:pPr lvl="0"/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Have an easy to follow handout that they can take with them</a:t>
            </a:r>
          </a:p>
          <a:p>
            <a:pPr marL="0" indent="0">
              <a:buNone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 </a:t>
            </a:r>
          </a:p>
          <a:p>
            <a:pPr lvl="0"/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Think of the questions/concerns they may have before you present and be ready with answers</a:t>
            </a:r>
          </a:p>
          <a:p>
            <a:pPr marL="0" indent="0">
              <a:buNone/>
            </a:pPr>
            <a:endParaRPr lang="en-U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lvl="0"/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Emphasize </a:t>
            </a:r>
            <a:r>
              <a:rPr lang="en-US" sz="2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the goal of instructional 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coaching is to enhance student learning, not to make teachers’ jobs easier</a:t>
            </a:r>
          </a:p>
          <a:p>
            <a:pPr marL="0" indent="0">
              <a:buNone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 </a:t>
            </a:r>
          </a:p>
          <a:p>
            <a:endParaRPr lang="en-US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76213"/>
            <a:ext cx="1395649" cy="142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40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do we need Coaches at Freedom?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To support district initiatives…</a:t>
            </a:r>
          </a:p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School Performance Profile (SPP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)</a:t>
            </a:r>
          </a:p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PVAAS (Growth Expectations)</a:t>
            </a:r>
          </a:p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Keystone Graduation Requirements</a:t>
            </a:r>
          </a:p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CDT and NWEA testing support</a:t>
            </a:r>
          </a:p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Parent Communication</a:t>
            </a:r>
          </a:p>
          <a:p>
            <a:pPr>
              <a:buNone/>
            </a:pPr>
            <a:endParaRPr lang="en-US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>
              <a:buNone/>
            </a:pP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To assist teachers with…</a:t>
            </a:r>
          </a:p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Student Learning Objectives (SLO)</a:t>
            </a:r>
          </a:p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Differentiated Supervision Model</a:t>
            </a:r>
          </a:p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Educator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Effectiveness 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Model</a:t>
            </a:r>
          </a:p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Implementing  Common Core Curriculum</a:t>
            </a:r>
          </a:p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Differentiated Instruction</a:t>
            </a:r>
          </a:p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Continue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Lead to Learn objectives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922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Professional Development Model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380447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4552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FF0000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Post-Presentation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905000"/>
            <a:ext cx="5791200" cy="3964940"/>
          </a:xfrm>
        </p:spPr>
      </p:pic>
    </p:spTree>
    <p:extLst>
      <p:ext uri="{BB962C8B-B14F-4D97-AF65-F5344CB8AC3E}">
        <p14:creationId xmlns:p14="http://schemas.microsoft.com/office/powerpoint/2010/main" val="281014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Freedom Area School District</a:t>
            </a:r>
            <a:br>
              <a:rPr lang="en-US" dirty="0" smtClean="0"/>
            </a:br>
            <a:r>
              <a:rPr lang="en-US" dirty="0" smtClean="0"/>
              <a:t>2015-16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Three Fulltime Instructional Coaches K-12</a:t>
            </a:r>
          </a:p>
          <a:p>
            <a:r>
              <a:rPr lang="en-US" dirty="0" smtClean="0"/>
              <a:t>Two K-6th     One 7-12</a:t>
            </a:r>
            <a:r>
              <a:rPr lang="en-US" baseline="30000" dirty="0" smtClean="0"/>
              <a:t>th</a:t>
            </a:r>
            <a:endParaRPr lang="en-US" dirty="0" smtClean="0"/>
          </a:p>
          <a:p>
            <a:pPr marL="0" indent="0">
              <a:buNone/>
            </a:pPr>
            <a:r>
              <a:rPr lang="en-US" sz="2800" dirty="0" smtClean="0"/>
              <a:t>3 full time aides to assist</a:t>
            </a:r>
          </a:p>
          <a:p>
            <a:pPr marL="0" indent="0">
              <a:buNone/>
            </a:pPr>
            <a:r>
              <a:rPr lang="en-US" u="sng" dirty="0" smtClean="0"/>
              <a:t>Areas of Emphasis From Administration</a:t>
            </a:r>
          </a:p>
          <a:p>
            <a:r>
              <a:rPr lang="en-US" sz="2800" dirty="0" smtClean="0"/>
              <a:t>Student engagement is an expectation </a:t>
            </a:r>
          </a:p>
          <a:p>
            <a:r>
              <a:rPr lang="en-US" sz="2800" dirty="0" smtClean="0"/>
              <a:t>Data is vehicle to guide instruction not evaluate teachers</a:t>
            </a:r>
          </a:p>
          <a:p>
            <a:r>
              <a:rPr lang="en-US" sz="2800" dirty="0" smtClean="0"/>
              <a:t> Student growth is emphasized as well as proficiency   </a:t>
            </a:r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424076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2016-17 </a:t>
            </a:r>
            <a:r>
              <a:rPr lang="en-US" sz="3200" dirty="0" smtClean="0"/>
              <a:t>Instructional </a:t>
            </a:r>
            <a:r>
              <a:rPr lang="en-US" sz="3200" dirty="0"/>
              <a:t>Coaching Roles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solidFill>
                  <a:srgbClr val="FFFF00"/>
                </a:solidFill>
              </a:rPr>
              <a:t>Amy Shultz-Elementary Instructional Coach K-4</a:t>
            </a:r>
            <a:endParaRPr lang="en-US" sz="2800" dirty="0">
              <a:solidFill>
                <a:srgbClr val="FFFF00"/>
              </a:solidFill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96272484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95600" y="26670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Resource Building 20%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49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2016-17 </a:t>
            </a:r>
            <a:r>
              <a:rPr lang="en-US" sz="3200" dirty="0"/>
              <a:t>Instructional Coaching </a:t>
            </a:r>
            <a:r>
              <a:rPr lang="en-US" sz="3200" dirty="0" smtClean="0"/>
              <a:t>Roles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b="1" dirty="0" smtClean="0">
                <a:solidFill>
                  <a:srgbClr val="FFFF00"/>
                </a:solidFill>
              </a:rPr>
              <a:t>Emily Mather-Elementary Instructional Coach K-4</a:t>
            </a:r>
            <a:br>
              <a:rPr lang="en-US" sz="2800" b="1" dirty="0" smtClean="0">
                <a:solidFill>
                  <a:srgbClr val="FFFF00"/>
                </a:solidFill>
              </a:rPr>
            </a:br>
            <a:r>
              <a:rPr lang="en-US" sz="2800" b="1" dirty="0" smtClean="0">
                <a:solidFill>
                  <a:srgbClr val="FFFF00"/>
                </a:solidFill>
              </a:rPr>
              <a:t>1 (Aide used for Remediation)</a:t>
            </a:r>
            <a:endParaRPr lang="en-US" sz="2800" b="1" dirty="0">
              <a:solidFill>
                <a:srgbClr val="FFFF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0951124"/>
              </p:ext>
            </p:extLst>
          </p:nvPr>
        </p:nvGraphicFramePr>
        <p:xfrm>
          <a:off x="418531" y="1479645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0" name="Straight Arrow Connector 9"/>
          <p:cNvCxnSpPr/>
          <p:nvPr/>
        </p:nvCxnSpPr>
        <p:spPr>
          <a:xfrm flipH="1">
            <a:off x="4953000" y="2362200"/>
            <a:ext cx="152400" cy="304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105400" y="33528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Planning with teachers 30%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38600" y="4500265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Data 20%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0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806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/>
              <a:t>2016-17-</a:t>
            </a:r>
            <a:r>
              <a:rPr lang="en-US" sz="4000" dirty="0" smtClean="0"/>
              <a:t>Instructional </a:t>
            </a:r>
            <a:r>
              <a:rPr lang="en-US" sz="4000" dirty="0"/>
              <a:t>Coaching </a:t>
            </a:r>
            <a:r>
              <a:rPr lang="en-US" sz="4000" dirty="0" smtClean="0"/>
              <a:t>Roles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>
                <a:solidFill>
                  <a:srgbClr val="FFFF00"/>
                </a:solidFill>
              </a:rPr>
              <a:t>Ron Kelm-Instructional Coach Grades 7-12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dirty="0" smtClean="0">
                <a:solidFill>
                  <a:srgbClr val="FFFF00"/>
                </a:solidFill>
              </a:rPr>
              <a:t>(1 aide)</a:t>
            </a:r>
            <a:endParaRPr lang="en-US" sz="2800" dirty="0">
              <a:solidFill>
                <a:srgbClr val="FFFF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5854531"/>
              </p:ext>
            </p:extLst>
          </p:nvPr>
        </p:nvGraphicFramePr>
        <p:xfrm>
          <a:off x="1030406" y="1905000"/>
          <a:ext cx="7620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181600" y="3124200"/>
            <a:ext cx="190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Data-25%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1800" y="19050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Assist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Remediation 10%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847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9648" y="274638"/>
            <a:ext cx="5767151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Berlin Sans FB Demi" panose="020E0802020502020306" pitchFamily="34" charset="0"/>
              </a:rPr>
              <a:t>Presenting Instructional Coaching Points/Tips to Ponder</a:t>
            </a:r>
            <a:endParaRPr lang="en-US" sz="2400" dirty="0">
              <a:latin typeface="Berlin Sans FB Demi" panose="020E0802020502020306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Be proactive- Look at your district’s needs and promote instructional coaching as a way to help meet those needs. </a:t>
            </a:r>
          </a:p>
          <a:p>
            <a:pPr marL="0" indent="0">
              <a:buNone/>
            </a:pPr>
            <a:endParaRPr lang="en-U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lvl="0"/>
            <a:r>
              <a:rPr lang="en-US" sz="2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Include 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data that supports instructional coaching</a:t>
            </a:r>
          </a:p>
          <a:p>
            <a:pPr marL="0" indent="0">
              <a:buNone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 </a:t>
            </a:r>
          </a:p>
          <a:p>
            <a:pPr lvl="0"/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Have an easy to follow handout that they can take with them</a:t>
            </a:r>
          </a:p>
          <a:p>
            <a:pPr marL="0" indent="0">
              <a:buNone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 </a:t>
            </a:r>
          </a:p>
          <a:p>
            <a:pPr lvl="0"/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Think of the questions/concerns they may have before you present and be ready with answers</a:t>
            </a:r>
          </a:p>
          <a:p>
            <a:pPr marL="0" indent="0">
              <a:buNone/>
            </a:pPr>
            <a:endParaRPr lang="en-U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lvl="0"/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Emphasize </a:t>
            </a:r>
            <a:r>
              <a:rPr lang="en-US" sz="2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the goal of instructional 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coaching is to enhance student learning, not to make teachers’ jobs easier</a:t>
            </a:r>
          </a:p>
          <a:p>
            <a:pPr marL="0" indent="0">
              <a:buNone/>
            </a:pP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 </a:t>
            </a:r>
          </a:p>
          <a:p>
            <a:endParaRPr lang="en-US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76213"/>
            <a:ext cx="1395649" cy="142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94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1" y="1447801"/>
            <a:ext cx="3962400" cy="319091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58" y="1447800"/>
            <a:ext cx="3632391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75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Freedom Area School District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Rural/Suburban District located 25 miles northwest of Pittsburgh in Beaver County</a:t>
            </a:r>
          </a:p>
          <a:p>
            <a:r>
              <a:rPr lang="en-US" dirty="0" smtClean="0"/>
              <a:t>About 1,110 students k-12</a:t>
            </a:r>
          </a:p>
          <a:p>
            <a:r>
              <a:rPr lang="en-US" dirty="0" smtClean="0"/>
              <a:t>Elementary k-4- Middle 5-8 High School 9-12 all on one campus</a:t>
            </a:r>
          </a:p>
          <a:p>
            <a:r>
              <a:rPr lang="en-US" dirty="0" smtClean="0"/>
              <a:t>3 Full </a:t>
            </a:r>
            <a:r>
              <a:rPr lang="en-US" smtClean="0"/>
              <a:t>time coaches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14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Freedom Area School District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u="sng" dirty="0" smtClean="0"/>
              <a:t>History of Instructional Coaching</a:t>
            </a:r>
          </a:p>
          <a:p>
            <a:pPr marL="0" indent="0">
              <a:buNone/>
            </a:pPr>
            <a:r>
              <a:rPr lang="en-US" sz="4200" dirty="0" smtClean="0"/>
              <a:t>2008-12 Reading/Math Coaches</a:t>
            </a:r>
          </a:p>
          <a:p>
            <a:pPr marL="0" indent="0">
              <a:buNone/>
            </a:pPr>
            <a:r>
              <a:rPr lang="en-US" dirty="0" smtClean="0"/>
              <a:t>Two K-4</a:t>
            </a:r>
            <a:r>
              <a:rPr lang="en-US" baseline="30000" dirty="0" smtClean="0"/>
              <a:t>th</a:t>
            </a:r>
            <a:r>
              <a:rPr lang="en-US" dirty="0" smtClean="0"/>
              <a:t> Title I        Two 5</a:t>
            </a:r>
            <a:r>
              <a:rPr lang="en-US" baseline="30000" dirty="0" smtClean="0"/>
              <a:t>th</a:t>
            </a:r>
            <a:r>
              <a:rPr lang="en-US" dirty="0" smtClean="0"/>
              <a:t>-6</a:t>
            </a:r>
            <a:r>
              <a:rPr lang="en-US" baseline="30000" dirty="0" smtClean="0"/>
              <a:t>th</a:t>
            </a:r>
            <a:r>
              <a:rPr lang="en-US" dirty="0" smtClean="0"/>
              <a:t> Title I  (7</a:t>
            </a:r>
            <a:r>
              <a:rPr lang="en-US" baseline="30000" dirty="0" smtClean="0"/>
              <a:t>th</a:t>
            </a:r>
            <a:r>
              <a:rPr lang="en-US" dirty="0" smtClean="0"/>
              <a:t>/8</a:t>
            </a:r>
            <a:r>
              <a:rPr lang="en-US" baseline="30000" dirty="0" smtClean="0"/>
              <a:t>th</a:t>
            </a:r>
            <a:r>
              <a:rPr lang="en-US" dirty="0" smtClean="0"/>
              <a:t> )     </a:t>
            </a:r>
          </a:p>
          <a:p>
            <a:pPr algn="just"/>
            <a:r>
              <a:rPr lang="en-US" dirty="0" smtClean="0"/>
              <a:t>Limit amount of staff attending outside PD. Coaches go out and bring back resources/trainings</a:t>
            </a:r>
          </a:p>
          <a:p>
            <a:pPr marL="0" indent="0" algn="just">
              <a:buNone/>
            </a:pPr>
            <a:endParaRPr lang="en-US" dirty="0" smtClean="0"/>
          </a:p>
          <a:p>
            <a:r>
              <a:rPr lang="en-US" dirty="0" smtClean="0"/>
              <a:t>Paid with Title I funds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Approx. 75% of time spent was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remediating students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4114800"/>
            <a:ext cx="2590800" cy="253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79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381000"/>
            <a:ext cx="9372600" cy="15240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2012</a:t>
            </a:r>
            <a:r>
              <a:rPr lang="en-US" sz="2800" dirty="0" smtClean="0"/>
              <a:t> Coaching Roles </a:t>
            </a:r>
            <a:br>
              <a:rPr lang="en-US" sz="2800" dirty="0" smtClean="0"/>
            </a:br>
            <a:r>
              <a:rPr lang="en-US" sz="2800" dirty="0" smtClean="0">
                <a:solidFill>
                  <a:srgbClr val="FFFF00"/>
                </a:solidFill>
              </a:rPr>
              <a:t>Amy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Shultz-Elementary Math Coach K-4</a:t>
            </a:r>
            <a:r>
              <a:rPr lang="en-US" sz="2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8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2943484"/>
              </p:ext>
            </p:extLst>
          </p:nvPr>
        </p:nvGraphicFramePr>
        <p:xfrm>
          <a:off x="762000" y="2209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326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2012 Coaching Roles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solidFill>
                  <a:srgbClr val="FFFF00"/>
                </a:solidFill>
              </a:rPr>
              <a:t>Emily Mather-Elementary Literacy Coach K-4</a:t>
            </a:r>
            <a:br>
              <a:rPr lang="en-US" sz="2800" b="1" dirty="0" smtClean="0">
                <a:solidFill>
                  <a:srgbClr val="FFFF00"/>
                </a:solidFill>
              </a:rPr>
            </a:br>
            <a:endParaRPr lang="en-US" sz="2800" b="1" dirty="0">
              <a:solidFill>
                <a:srgbClr val="FFFF00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4889208"/>
              </p:ext>
            </p:extLst>
          </p:nvPr>
        </p:nvGraphicFramePr>
        <p:xfrm>
          <a:off x="3810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0272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7526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200" b="1" dirty="0" smtClean="0"/>
              <a:t>2012 Coaching Roles</a:t>
            </a:r>
            <a:r>
              <a:rPr lang="en-US" sz="3100" dirty="0" smtClean="0"/>
              <a:t> </a:t>
            </a:r>
            <a:br>
              <a:rPr lang="en-US" sz="3100" dirty="0" smtClean="0"/>
            </a:br>
            <a:r>
              <a:rPr lang="en-US" sz="2900" dirty="0" smtClean="0">
                <a:solidFill>
                  <a:srgbClr val="FFFF00"/>
                </a:solidFill>
              </a:rPr>
              <a:t>Ron </a:t>
            </a:r>
            <a:r>
              <a:rPr lang="en-US" sz="2900" dirty="0">
                <a:solidFill>
                  <a:srgbClr val="FFFF00"/>
                </a:solidFill>
              </a:rPr>
              <a:t>Kelm-Middle School </a:t>
            </a:r>
            <a:r>
              <a:rPr lang="en-US" sz="2900" dirty="0" smtClean="0">
                <a:solidFill>
                  <a:srgbClr val="FFFF00"/>
                </a:solidFill>
              </a:rPr>
              <a:t>Literacy </a:t>
            </a:r>
            <a:r>
              <a:rPr lang="en-US" sz="2900" dirty="0">
                <a:solidFill>
                  <a:srgbClr val="FFFF00"/>
                </a:solidFill>
              </a:rPr>
              <a:t>Coach </a:t>
            </a:r>
            <a:r>
              <a:rPr lang="en-US" sz="2900" dirty="0" smtClean="0">
                <a:solidFill>
                  <a:srgbClr val="FFFF00"/>
                </a:solidFill>
              </a:rPr>
              <a:t> Grades 5-8</a:t>
            </a:r>
            <a:br>
              <a:rPr lang="en-US" sz="2900" dirty="0" smtClean="0">
                <a:solidFill>
                  <a:srgbClr val="FFFF00"/>
                </a:solidFill>
              </a:rPr>
            </a:br>
            <a:r>
              <a:rPr lang="en-US" sz="2900" dirty="0" smtClean="0">
                <a:solidFill>
                  <a:srgbClr val="FFFF00"/>
                </a:solidFill>
              </a:rPr>
              <a:t>(1 aide)</a:t>
            </a:r>
            <a:r>
              <a:rPr lang="en-US" sz="2900" dirty="0"/>
              <a:t/>
            </a:r>
            <a:br>
              <a:rPr lang="en-US" sz="2900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8378037"/>
              </p:ext>
            </p:extLst>
          </p:nvPr>
        </p:nvGraphicFramePr>
        <p:xfrm>
          <a:off x="685800" y="2057400"/>
          <a:ext cx="79248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95351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2012 Coaching Roles- </a:t>
            </a:r>
            <a:br>
              <a:rPr lang="en-US" sz="2800" dirty="0" smtClean="0"/>
            </a:br>
            <a:r>
              <a:rPr lang="en-US" sz="2800" dirty="0" smtClean="0">
                <a:solidFill>
                  <a:srgbClr val="FFFF00"/>
                </a:solidFill>
              </a:rPr>
              <a:t>Ryan Smith-Middle School Instructional Coach/Lead Teacher Grades 5-8 </a:t>
            </a:r>
            <a:endParaRPr lang="en-US" sz="2800" dirty="0">
              <a:solidFill>
                <a:srgbClr val="FFFF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9552936"/>
              </p:ext>
            </p:extLst>
          </p:nvPr>
        </p:nvGraphicFramePr>
        <p:xfrm>
          <a:off x="6096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165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230313" cy="12436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624" y="2209800"/>
            <a:ext cx="88392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u="sng" dirty="0" smtClean="0"/>
              <a:t>2012- PIIC </a:t>
            </a:r>
          </a:p>
          <a:p>
            <a:pPr marL="0" indent="0">
              <a:buNone/>
            </a:pPr>
            <a:r>
              <a:rPr lang="en-US" sz="2800" u="sng" dirty="0" smtClean="0"/>
              <a:t>Re-Realizations- Coaching </a:t>
            </a:r>
            <a:r>
              <a:rPr lang="en-US" sz="2800" u="sng" dirty="0" err="1" smtClean="0"/>
              <a:t>Staff+New</a:t>
            </a:r>
            <a:r>
              <a:rPr lang="en-US" sz="2800" u="sng" dirty="0" smtClean="0"/>
              <a:t> Administration</a:t>
            </a:r>
          </a:p>
          <a:p>
            <a:r>
              <a:rPr lang="en-US" dirty="0" smtClean="0"/>
              <a:t>Heavy emphasis on remediation didn’t bring results</a:t>
            </a:r>
          </a:p>
          <a:p>
            <a:r>
              <a:rPr lang="en-US" dirty="0" smtClean="0"/>
              <a:t>Improving instruction before assessments is more valuable </a:t>
            </a:r>
          </a:p>
          <a:p>
            <a:r>
              <a:rPr lang="en-US" dirty="0" smtClean="0"/>
              <a:t>Engaging students instead of teaching to them improves learning </a:t>
            </a:r>
          </a:p>
          <a:p>
            <a:r>
              <a:rPr lang="en-US" dirty="0" smtClean="0"/>
              <a:t>Shift in culture was needed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805" y="815174"/>
            <a:ext cx="3548701" cy="169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0"/>
  <p:tag name="TIME" val="15"/>
  <p:tag name="QUESTION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6844</TotalTime>
  <Words>992</Words>
  <Application>Microsoft Office PowerPoint</Application>
  <PresentationFormat>On-screen Show (4:3)</PresentationFormat>
  <Paragraphs>239</Paragraphs>
  <Slides>28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Aharoni</vt:lpstr>
      <vt:lpstr>Arial</vt:lpstr>
      <vt:lpstr>Berlin Sans FB Demi</vt:lpstr>
      <vt:lpstr>Bodoni MT Black</vt:lpstr>
      <vt:lpstr>Calibri</vt:lpstr>
      <vt:lpstr>Trebuchet MS</vt:lpstr>
      <vt:lpstr>Wingdings</vt:lpstr>
      <vt:lpstr>Office Theme</vt:lpstr>
      <vt:lpstr>Presenting Instructional Coaching to School Boards and Administration  </vt:lpstr>
      <vt:lpstr>Presenting Instructional Coaching Points/Tips to Ponder</vt:lpstr>
      <vt:lpstr>Freedom Area School District</vt:lpstr>
      <vt:lpstr>Freedom Area School District</vt:lpstr>
      <vt:lpstr>2012 Coaching Roles  Amy Shultz-Elementary Math Coach K-4 </vt:lpstr>
      <vt:lpstr>2012 Coaching Roles Emily Mather-Elementary Literacy Coach K-4 </vt:lpstr>
      <vt:lpstr> 2012 Coaching Roles  Ron Kelm-Middle School Literacy Coach  Grades 5-8 (1 aide)  </vt:lpstr>
      <vt:lpstr>2012 Coaching Roles-  Ryan Smith-Middle School Instructional Coach/Lead Teacher Grades 5-8 </vt:lpstr>
      <vt:lpstr>PowerPoint Presentation</vt:lpstr>
      <vt:lpstr>PowerPoint Presentation</vt:lpstr>
      <vt:lpstr>School Board Presentation-Spring 2014</vt:lpstr>
      <vt:lpstr>PowerPoint Presentation</vt:lpstr>
      <vt:lpstr>The Presentation</vt:lpstr>
      <vt:lpstr>PowerPoint Presentation</vt:lpstr>
      <vt:lpstr>A Coach is……</vt:lpstr>
      <vt:lpstr>A Coach is Not…..</vt:lpstr>
      <vt:lpstr>What is the Role of an Instructional Coach?*</vt:lpstr>
      <vt:lpstr>Instructional Coach vs. Title I Specialist </vt:lpstr>
      <vt:lpstr>Why do we need Coaches at Freedom? </vt:lpstr>
      <vt:lpstr>Why do we need Coaches at Freedom?</vt:lpstr>
      <vt:lpstr>Professional Development Model</vt:lpstr>
      <vt:lpstr>Post-Presentation </vt:lpstr>
      <vt:lpstr>Freedom Area School District 2015-16</vt:lpstr>
      <vt:lpstr>2016-17 Instructional Coaching Roles  Amy Shultz-Elementary Instructional Coach K-4</vt:lpstr>
      <vt:lpstr>2016-17 Instructional Coaching Roles Emily Mather-Elementary Instructional Coach K-4 1 (Aide used for Remediation)</vt:lpstr>
      <vt:lpstr>2016-17-Instructional Coaching Roles   Ron Kelm-Instructional Coach Grades 7-12 (1 aide)</vt:lpstr>
      <vt:lpstr>Presenting Instructional Coaching Points/Tips to Ponder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Instructional(Math and Literacy) Coaches compared Reading Specialists</dc:title>
  <dc:creator>Teacher</dc:creator>
  <cp:lastModifiedBy>Ron Kelm</cp:lastModifiedBy>
  <cp:revision>156</cp:revision>
  <cp:lastPrinted>2017-10-27T15:54:49Z</cp:lastPrinted>
  <dcterms:created xsi:type="dcterms:W3CDTF">2014-11-07T18:52:29Z</dcterms:created>
  <dcterms:modified xsi:type="dcterms:W3CDTF">2017-10-29T20:53:36Z</dcterms:modified>
</cp:coreProperties>
</file>